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72" r:id="rId3"/>
    <p:sldId id="257" r:id="rId4"/>
    <p:sldId id="258" r:id="rId5"/>
    <p:sldId id="259" r:id="rId6"/>
    <p:sldId id="260" r:id="rId7"/>
    <p:sldId id="261" r:id="rId8"/>
    <p:sldId id="262" r:id="rId9"/>
    <p:sldId id="263" r:id="rId10"/>
    <p:sldId id="264" r:id="rId11"/>
    <p:sldId id="269" r:id="rId12"/>
    <p:sldId id="265" r:id="rId13"/>
    <p:sldId id="266" r:id="rId14"/>
    <p:sldId id="267" r:id="rId15"/>
    <p:sldId id="268" r:id="rId16"/>
    <p:sldId id="270" r:id="rId17"/>
    <p:sldId id="271" r:id="rId18"/>
    <p:sldId id="274" r:id="rId19"/>
    <p:sldId id="299" r:id="rId20"/>
    <p:sldId id="300" r:id="rId21"/>
    <p:sldId id="301" r:id="rId22"/>
    <p:sldId id="302" r:id="rId23"/>
    <p:sldId id="315" r:id="rId24"/>
    <p:sldId id="316" r:id="rId25"/>
    <p:sldId id="324" r:id="rId26"/>
    <p:sldId id="325" r:id="rId27"/>
    <p:sldId id="326" r:id="rId28"/>
    <p:sldId id="327" r:id="rId29"/>
    <p:sldId id="317" r:id="rId30"/>
    <p:sldId id="318" r:id="rId31"/>
    <p:sldId id="319" r:id="rId32"/>
    <p:sldId id="320" r:id="rId33"/>
    <p:sldId id="321" r:id="rId34"/>
    <p:sldId id="308" r:id="rId35"/>
    <p:sldId id="309" r:id="rId36"/>
    <p:sldId id="323" r:id="rId37"/>
    <p:sldId id="310" r:id="rId38"/>
    <p:sldId id="311" r:id="rId39"/>
    <p:sldId id="312" r:id="rId40"/>
    <p:sldId id="313" r:id="rId41"/>
    <p:sldId id="314" r:id="rId42"/>
    <p:sldId id="298" r:id="rId43"/>
    <p:sldId id="286" r:id="rId44"/>
    <p:sldId id="287" r:id="rId45"/>
    <p:sldId id="288" r:id="rId46"/>
    <p:sldId id="289" r:id="rId47"/>
    <p:sldId id="290" r:id="rId48"/>
    <p:sldId id="291" r:id="rId49"/>
    <p:sldId id="292"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530"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E7ADC5-E9C5-41D1-AEB1-BE43C7ABC50E}" type="datetimeFigureOut">
              <a:rPr lang="en-US" smtClean="0"/>
              <a:pPr/>
              <a:t>8/27/2024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CA456F-7EAF-4D5A-80FF-6DF9117587F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1CA456F-7EAF-4D5A-80FF-6DF9117587F4}" type="slidenum">
              <a:rPr lang="en-US" smtClean="0"/>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B6F5E6-EDDA-4A52-ABC1-DCD8E69907D7}"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B6F5E6-EDDA-4A52-ABC1-DCD8E69907D7}"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B6F5E6-EDDA-4A52-ABC1-DCD8E69907D7}"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B6F5E6-EDDA-4A52-ABC1-DCD8E69907D7}"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B6F5E6-EDDA-4A52-ABC1-DCD8E69907D7}"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B6F5E6-EDDA-4A52-ABC1-DCD8E69907D7}"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B6F5E6-EDDA-4A52-ABC1-DCD8E69907D7}"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B6F5E6-EDDA-4A52-ABC1-DCD8E69907D7}"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B6F5E6-EDDA-4A52-ABC1-DCD8E69907D7}"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B6F5E6-EDDA-4A52-ABC1-DCD8E69907D7}"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B6F5E6-EDDA-4A52-ABC1-DCD8E69907D7}"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06BAA-3E06-48A8-BB6F-40610261FE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B6F5E6-EDDA-4A52-ABC1-DCD8E69907D7}" type="datetimeFigureOut">
              <a:rPr lang="en-US" smtClean="0"/>
              <a:pPr/>
              <a:t>8/27/2024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06BAA-3E06-48A8-BB6F-40610261FE8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eeksforgeeks.org/understanding-of-lstm-networks/" TargetMode="External"/><Relationship Id="rId2" Type="http://schemas.openxmlformats.org/officeDocument/2006/relationships/hyperlink" Target="https://www.geeksforgeeks.org/introduction-to-recurrent-neural-network/" TargetMode="External"/><Relationship Id="rId1" Type="http://schemas.openxmlformats.org/officeDocument/2006/relationships/slideLayout" Target="../slideLayouts/slideLayout2.xml"/><Relationship Id="rId5" Type="http://schemas.openxmlformats.org/officeDocument/2006/relationships/hyperlink" Target="https://www.geeksforgeeks.org/backpropagation-in-data-mining/" TargetMode="External"/><Relationship Id="rId4" Type="http://schemas.openxmlformats.org/officeDocument/2006/relationships/hyperlink" Target="https://www.geeksforgeeks.org/understanding-multi-layer-feed-forward-network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analyticsvidhya.com/blog/2021/05/convolutional-neural-networks-understand-the-basic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III</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79512" y="260648"/>
            <a:ext cx="8718492" cy="633670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DBN</a:t>
            </a:r>
            <a:endParaRPr lang="en-US" dirty="0"/>
          </a:p>
        </p:txBody>
      </p:sp>
      <p:sp>
        <p:nvSpPr>
          <p:cNvPr id="3" name="Content Placeholder 2"/>
          <p:cNvSpPr>
            <a:spLocks noGrp="1"/>
          </p:cNvSpPr>
          <p:nvPr>
            <p:ph idx="1"/>
          </p:nvPr>
        </p:nvSpPr>
        <p:spPr>
          <a:xfrm>
            <a:off x="251520" y="1268760"/>
            <a:ext cx="8640960" cy="5472608"/>
          </a:xfrm>
        </p:spPr>
        <p:txBody>
          <a:bodyPr>
            <a:normAutofit fontScale="55000" lnSpcReduction="20000"/>
          </a:bodyPr>
          <a:lstStyle/>
          <a:p>
            <a:pPr>
              <a:lnSpc>
                <a:spcPct val="170000"/>
              </a:lnSpc>
              <a:spcBef>
                <a:spcPts val="0"/>
              </a:spcBef>
            </a:pPr>
            <a:r>
              <a:rPr lang="en-US" dirty="0" smtClean="0">
                <a:latin typeface="Times New Roman" pitchFamily="18" charset="0"/>
                <a:cs typeface="Times New Roman" pitchFamily="18" charset="0"/>
              </a:rPr>
              <a:t>DBNs are composed of multiple layers of stochastic, or randomly determined, units. These units are known as </a:t>
            </a:r>
            <a:r>
              <a:rPr lang="en-US" b="1" dirty="0" smtClean="0">
                <a:solidFill>
                  <a:srgbClr val="0000FF"/>
                </a:solidFill>
                <a:latin typeface="Times New Roman" pitchFamily="18" charset="0"/>
                <a:cs typeface="Times New Roman" pitchFamily="18" charset="0"/>
              </a:rPr>
              <a:t>Restricted Boltzmann Machines (RBMs) </a:t>
            </a:r>
            <a:r>
              <a:rPr lang="en-US" dirty="0" smtClean="0">
                <a:latin typeface="Times New Roman" pitchFamily="18" charset="0"/>
                <a:cs typeface="Times New Roman" pitchFamily="18" charset="0"/>
              </a:rPr>
              <a:t>or other similar structures. Each layer in a DBN aims to extract different features from the input data, with </a:t>
            </a:r>
            <a:r>
              <a:rPr lang="en-US" b="1" dirty="0" smtClean="0">
                <a:solidFill>
                  <a:srgbClr val="0000FF"/>
                </a:solidFill>
                <a:latin typeface="Times New Roman" pitchFamily="18" charset="0"/>
                <a:cs typeface="Times New Roman" pitchFamily="18" charset="0"/>
              </a:rPr>
              <a:t>lower layers identifying basic patterns </a:t>
            </a:r>
            <a:r>
              <a:rPr lang="en-US" dirty="0" smtClean="0">
                <a:latin typeface="Times New Roman" pitchFamily="18" charset="0"/>
                <a:cs typeface="Times New Roman" pitchFamily="18" charset="0"/>
              </a:rPr>
              <a:t>and </a:t>
            </a:r>
            <a:r>
              <a:rPr lang="en-US" b="1" dirty="0" smtClean="0">
                <a:solidFill>
                  <a:srgbClr val="0000FF"/>
                </a:solidFill>
                <a:latin typeface="Times New Roman" pitchFamily="18" charset="0"/>
                <a:cs typeface="Times New Roman" pitchFamily="18" charset="0"/>
              </a:rPr>
              <a:t>higher layers recognizing more abstract concepts. </a:t>
            </a:r>
          </a:p>
          <a:p>
            <a:pPr>
              <a:lnSpc>
                <a:spcPct val="170000"/>
              </a:lnSpc>
              <a:spcBef>
                <a:spcPts val="0"/>
              </a:spcBef>
            </a:pPr>
            <a:r>
              <a:rPr lang="en-US" dirty="0" smtClean="0">
                <a:latin typeface="Times New Roman" pitchFamily="18" charset="0"/>
                <a:cs typeface="Times New Roman" pitchFamily="18" charset="0"/>
              </a:rPr>
              <a:t>This structure allows </a:t>
            </a:r>
            <a:r>
              <a:rPr lang="en-US" b="1" dirty="0" smtClean="0">
                <a:solidFill>
                  <a:srgbClr val="0000FF"/>
                </a:solidFill>
                <a:latin typeface="Times New Roman" pitchFamily="18" charset="0"/>
                <a:cs typeface="Times New Roman" pitchFamily="18" charset="0"/>
              </a:rPr>
              <a:t>DBNs to effectively learn complex representations of data</a:t>
            </a:r>
            <a:r>
              <a:rPr lang="en-US" dirty="0" smtClean="0">
                <a:latin typeface="Times New Roman" pitchFamily="18" charset="0"/>
                <a:cs typeface="Times New Roman" pitchFamily="18" charset="0"/>
              </a:rPr>
              <a:t>, which makes them particularly useful for tasks like </a:t>
            </a:r>
            <a:r>
              <a:rPr lang="en-US" b="1" dirty="0" smtClean="0">
                <a:solidFill>
                  <a:srgbClr val="0000FF"/>
                </a:solidFill>
                <a:latin typeface="Times New Roman" pitchFamily="18" charset="0"/>
                <a:cs typeface="Times New Roman" pitchFamily="18" charset="0"/>
              </a:rPr>
              <a:t>image and speech recognition</a:t>
            </a:r>
            <a:r>
              <a:rPr lang="en-US" dirty="0" smtClean="0">
                <a:latin typeface="Times New Roman" pitchFamily="18" charset="0"/>
                <a:cs typeface="Times New Roman" pitchFamily="18" charset="0"/>
              </a:rPr>
              <a:t>, where the input data is high-dimensional and requires a deep level of understanding.</a:t>
            </a:r>
          </a:p>
          <a:p>
            <a:pPr>
              <a:lnSpc>
                <a:spcPct val="170000"/>
              </a:lnSpc>
              <a:spcBef>
                <a:spcPts val="0"/>
              </a:spcBef>
            </a:pPr>
            <a:r>
              <a:rPr lang="en-US" dirty="0" smtClean="0">
                <a:latin typeface="Times New Roman" pitchFamily="18" charset="0"/>
                <a:cs typeface="Times New Roman" pitchFamily="18" charset="0"/>
              </a:rPr>
              <a:t>The architecture of DBNs also makes them good at </a:t>
            </a:r>
            <a:r>
              <a:rPr lang="en-US" b="1" dirty="0" smtClean="0">
                <a:solidFill>
                  <a:srgbClr val="0000FF"/>
                </a:solidFill>
                <a:latin typeface="Times New Roman" pitchFamily="18" charset="0"/>
                <a:cs typeface="Times New Roman" pitchFamily="18" charset="0"/>
              </a:rPr>
              <a:t>unsupervised learning</a:t>
            </a:r>
            <a:r>
              <a:rPr lang="en-US" dirty="0" smtClean="0">
                <a:latin typeface="Times New Roman" pitchFamily="18" charset="0"/>
                <a:cs typeface="Times New Roman" pitchFamily="18" charset="0"/>
              </a:rPr>
              <a:t>, where the goal is to </a:t>
            </a:r>
            <a:r>
              <a:rPr lang="en-US" b="1" dirty="0" smtClean="0">
                <a:solidFill>
                  <a:srgbClr val="C00000"/>
                </a:solidFill>
                <a:latin typeface="Times New Roman" pitchFamily="18" charset="0"/>
                <a:cs typeface="Times New Roman" pitchFamily="18" charset="0"/>
              </a:rPr>
              <a:t>understand and label input data without explicit guidance</a:t>
            </a:r>
            <a:r>
              <a:rPr lang="en-US" dirty="0" smtClean="0">
                <a:latin typeface="Times New Roman" pitchFamily="18" charset="0"/>
                <a:cs typeface="Times New Roman" pitchFamily="18" charset="0"/>
              </a:rPr>
              <a:t>. This characteristic is particularly useful in </a:t>
            </a:r>
            <a:r>
              <a:rPr lang="en-US" b="1" dirty="0" smtClean="0">
                <a:solidFill>
                  <a:srgbClr val="0000FF"/>
                </a:solidFill>
                <a:latin typeface="Times New Roman" pitchFamily="18" charset="0"/>
                <a:cs typeface="Times New Roman" pitchFamily="18" charset="0"/>
              </a:rPr>
              <a:t>scenarios where </a:t>
            </a:r>
            <a:r>
              <a:rPr lang="en-US" b="1" dirty="0" err="1" smtClean="0">
                <a:solidFill>
                  <a:srgbClr val="0000FF"/>
                </a:solidFill>
                <a:latin typeface="Times New Roman" pitchFamily="18" charset="0"/>
                <a:cs typeface="Times New Roman" pitchFamily="18" charset="0"/>
              </a:rPr>
              <a:t>labelled</a:t>
            </a:r>
            <a:r>
              <a:rPr lang="en-US" b="1" dirty="0" smtClean="0">
                <a:solidFill>
                  <a:srgbClr val="0000FF"/>
                </a:solidFill>
                <a:latin typeface="Times New Roman" pitchFamily="18" charset="0"/>
                <a:cs typeface="Times New Roman" pitchFamily="18" charset="0"/>
              </a:rPr>
              <a:t> data is scarce </a:t>
            </a:r>
            <a:r>
              <a:rPr lang="en-US" dirty="0" smtClean="0">
                <a:latin typeface="Times New Roman" pitchFamily="18" charset="0"/>
                <a:cs typeface="Times New Roman" pitchFamily="18" charset="0"/>
              </a:rPr>
              <a:t>or when the goal is to </a:t>
            </a:r>
            <a:r>
              <a:rPr lang="en-US" b="1" dirty="0" smtClean="0">
                <a:solidFill>
                  <a:srgbClr val="0000FF"/>
                </a:solidFill>
                <a:latin typeface="Times New Roman" pitchFamily="18" charset="0"/>
                <a:cs typeface="Times New Roman" pitchFamily="18" charset="0"/>
              </a:rPr>
              <a:t>explore the structure of the data without any preconceived labels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280"/>
            <a:ext cx="8229600" cy="1143000"/>
          </a:xfrm>
        </p:spPr>
        <p:txBody>
          <a:bodyPr>
            <a:normAutofit/>
          </a:bodyPr>
          <a:lstStyle/>
          <a:p>
            <a:r>
              <a:rPr lang="en-US" dirty="0" smtClean="0"/>
              <a:t>DBN – Deep Belief Networks</a:t>
            </a:r>
            <a:endParaRPr lang="en-US" dirty="0"/>
          </a:p>
        </p:txBody>
      </p:sp>
      <p:sp>
        <p:nvSpPr>
          <p:cNvPr id="3" name="Content Placeholder 2"/>
          <p:cNvSpPr>
            <a:spLocks noGrp="1"/>
          </p:cNvSpPr>
          <p:nvPr>
            <p:ph idx="1"/>
          </p:nvPr>
        </p:nvSpPr>
        <p:spPr>
          <a:xfrm>
            <a:off x="179512" y="692696"/>
            <a:ext cx="8568952" cy="2232248"/>
          </a:xfrm>
        </p:spPr>
        <p:txBody>
          <a:bodyPr>
            <a:normAutofit fontScale="47500" lnSpcReduction="20000"/>
          </a:bodyPr>
          <a:lstStyle/>
          <a:p>
            <a:pPr>
              <a:lnSpc>
                <a:spcPct val="170000"/>
              </a:lnSpc>
              <a:spcBef>
                <a:spcPts val="0"/>
              </a:spcBef>
            </a:pPr>
            <a:r>
              <a:rPr lang="en-US" dirty="0" smtClean="0">
                <a:latin typeface="Times New Roman" pitchFamily="18" charset="0"/>
                <a:cs typeface="Times New Roman" pitchFamily="18" charset="0"/>
              </a:rPr>
              <a:t>Alternative to </a:t>
            </a:r>
            <a:r>
              <a:rPr lang="en-US" dirty="0" err="1" smtClean="0">
                <a:latin typeface="Times New Roman" pitchFamily="18" charset="0"/>
                <a:cs typeface="Times New Roman" pitchFamily="18" charset="0"/>
              </a:rPr>
              <a:t>backpropagation</a:t>
            </a:r>
            <a:r>
              <a:rPr lang="en-US" dirty="0" smtClean="0">
                <a:latin typeface="Times New Roman" pitchFamily="18" charset="0"/>
                <a:cs typeface="Times New Roman" pitchFamily="18" charset="0"/>
              </a:rPr>
              <a:t> (feed forwards training </a:t>
            </a:r>
            <a:r>
              <a:rPr lang="en-US" dirty="0" err="1" smtClean="0">
                <a:latin typeface="Times New Roman" pitchFamily="18" charset="0"/>
                <a:cs typeface="Times New Roman" pitchFamily="18" charset="0"/>
              </a:rPr>
              <a:t>alg</a:t>
            </a:r>
            <a:r>
              <a:rPr lang="en-US" dirty="0" smtClean="0">
                <a:latin typeface="Times New Roman" pitchFamily="18" charset="0"/>
                <a:cs typeface="Times New Roman" pitchFamily="18" charset="0"/>
              </a:rPr>
              <a:t>)</a:t>
            </a:r>
          </a:p>
          <a:p>
            <a:pPr>
              <a:lnSpc>
                <a:spcPct val="170000"/>
              </a:lnSpc>
              <a:spcBef>
                <a:spcPts val="0"/>
              </a:spcBef>
            </a:pPr>
            <a:r>
              <a:rPr lang="en-US" dirty="0" smtClean="0">
                <a:latin typeface="Times New Roman" pitchFamily="18" charset="0"/>
                <a:cs typeface="Times New Roman" pitchFamily="18" charset="0"/>
              </a:rPr>
              <a:t>DBN is identical to an MLP in </a:t>
            </a:r>
            <a:r>
              <a:rPr lang="en-US" dirty="0" err="1" smtClean="0">
                <a:latin typeface="Times New Roman" pitchFamily="18" charset="0"/>
                <a:cs typeface="Times New Roman" pitchFamily="18" charset="0"/>
              </a:rPr>
              <a:t>netowrk</a:t>
            </a:r>
            <a:r>
              <a:rPr lang="en-US" dirty="0" smtClean="0">
                <a:latin typeface="Times New Roman" pitchFamily="18" charset="0"/>
                <a:cs typeface="Times New Roman" pitchFamily="18" charset="0"/>
              </a:rPr>
              <a:t> structure.</a:t>
            </a:r>
          </a:p>
          <a:p>
            <a:pPr>
              <a:lnSpc>
                <a:spcPct val="170000"/>
              </a:lnSpc>
              <a:spcBef>
                <a:spcPts val="0"/>
              </a:spcBef>
            </a:pPr>
            <a:r>
              <a:rPr lang="en-US" dirty="0" smtClean="0">
                <a:latin typeface="Times New Roman" pitchFamily="18" charset="0"/>
                <a:cs typeface="Times New Roman" pitchFamily="18" charset="0"/>
              </a:rPr>
              <a:t>It can be viewed as a stack of RBMs, where the hidden layer of one RBM is the visible layer of the one “above” it.</a:t>
            </a:r>
          </a:p>
          <a:p>
            <a:pPr>
              <a:lnSpc>
                <a:spcPct val="170000"/>
              </a:lnSpc>
              <a:spcBef>
                <a:spcPts val="0"/>
              </a:spcBef>
            </a:pPr>
            <a:r>
              <a:rPr lang="en-US" dirty="0" smtClean="0">
                <a:latin typeface="Times New Roman" pitchFamily="18" charset="0"/>
                <a:cs typeface="Times New Roman" pitchFamily="18" charset="0"/>
              </a:rPr>
              <a:t>First RBM with Visible and hidden layers, then later, hidden of first RBM becomes visible and next layer becomes hidden(green)</a:t>
            </a:r>
            <a:endParaRPr lang="en-US"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r="10157"/>
          <a:stretch>
            <a:fillRect/>
          </a:stretch>
        </p:blipFill>
        <p:spPr bwMode="auto">
          <a:xfrm>
            <a:off x="0" y="3178274"/>
            <a:ext cx="2267744" cy="2266950"/>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2267744" y="2708920"/>
            <a:ext cx="6821162" cy="3816424"/>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79512" y="116633"/>
            <a:ext cx="5886450" cy="4320480"/>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179512" y="4429125"/>
            <a:ext cx="4680520" cy="242887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854516" y="4437113"/>
            <a:ext cx="4253988" cy="242088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5496" y="188640"/>
            <a:ext cx="9036496" cy="619654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332656"/>
            <a:ext cx="8640960" cy="6192688"/>
          </a:xfrm>
        </p:spPr>
        <p:txBody>
          <a:bodyPr>
            <a:normAutofit fontScale="70000" lnSpcReduction="20000"/>
          </a:bodyPr>
          <a:lstStyle/>
          <a:p>
            <a:pPr>
              <a:lnSpc>
                <a:spcPct val="160000"/>
              </a:lnSpc>
              <a:spcBef>
                <a:spcPts val="0"/>
              </a:spcBef>
            </a:pPr>
            <a:r>
              <a:rPr lang="en-US" b="1" dirty="0" smtClean="0">
                <a:solidFill>
                  <a:srgbClr val="0000FF"/>
                </a:solidFill>
                <a:latin typeface="Times New Roman" pitchFamily="18" charset="0"/>
                <a:cs typeface="Times New Roman" pitchFamily="18" charset="0"/>
              </a:rPr>
              <a:t>Feed forward NN with Deep architecture</a:t>
            </a:r>
          </a:p>
          <a:p>
            <a:pPr>
              <a:lnSpc>
                <a:spcPct val="160000"/>
              </a:lnSpc>
              <a:spcBef>
                <a:spcPts val="0"/>
              </a:spcBef>
            </a:pPr>
            <a:r>
              <a:rPr lang="en-US" dirty="0" smtClean="0">
                <a:latin typeface="Times New Roman" pitchFamily="18" charset="0"/>
                <a:cs typeface="Times New Roman" pitchFamily="18" charset="0"/>
              </a:rPr>
              <a:t>Less computational costly</a:t>
            </a:r>
          </a:p>
          <a:p>
            <a:pPr>
              <a:lnSpc>
                <a:spcPct val="160000"/>
              </a:lnSpc>
              <a:spcBef>
                <a:spcPts val="0"/>
              </a:spcBef>
            </a:pPr>
            <a:r>
              <a:rPr lang="en-US" dirty="0" smtClean="0">
                <a:latin typeface="Times New Roman" pitchFamily="18" charset="0"/>
                <a:cs typeface="Times New Roman" pitchFamily="18" charset="0"/>
              </a:rPr>
              <a:t>Several layers of latent(hidden) variables make a DBN</a:t>
            </a:r>
          </a:p>
          <a:p>
            <a:pPr>
              <a:lnSpc>
                <a:spcPct val="160000"/>
              </a:lnSpc>
              <a:spcBef>
                <a:spcPts val="0"/>
              </a:spcBef>
            </a:pPr>
            <a:r>
              <a:rPr lang="en-US" dirty="0" smtClean="0">
                <a:latin typeface="Times New Roman" pitchFamily="18" charset="0"/>
                <a:cs typeface="Times New Roman" pitchFamily="18" charset="0"/>
              </a:rPr>
              <a:t>The training process can be completed in a reasonable amount of time through the use of GPU’s</a:t>
            </a:r>
          </a:p>
          <a:p>
            <a:pPr>
              <a:lnSpc>
                <a:spcPct val="160000"/>
              </a:lnSpc>
              <a:spcBef>
                <a:spcPts val="0"/>
              </a:spcBef>
            </a:pPr>
            <a:r>
              <a:rPr lang="en-US" dirty="0" smtClean="0">
                <a:latin typeface="Times New Roman" pitchFamily="18" charset="0"/>
                <a:cs typeface="Times New Roman" pitchFamily="18" charset="0"/>
              </a:rPr>
              <a:t>Training session involves training from bottom layer.</a:t>
            </a:r>
          </a:p>
          <a:p>
            <a:pPr>
              <a:lnSpc>
                <a:spcPct val="160000"/>
              </a:lnSpc>
              <a:spcBef>
                <a:spcPts val="0"/>
              </a:spcBef>
            </a:pPr>
            <a:r>
              <a:rPr lang="en-US" dirty="0" smtClean="0">
                <a:latin typeface="Times New Roman" pitchFamily="18" charset="0"/>
                <a:cs typeface="Times New Roman" pitchFamily="18" charset="0"/>
              </a:rPr>
              <a:t>Greedy algorithm trains one RBM at a time until all of the RBMs are trained.</a:t>
            </a:r>
          </a:p>
          <a:p>
            <a:pPr>
              <a:lnSpc>
                <a:spcPct val="160000"/>
              </a:lnSpc>
              <a:spcBef>
                <a:spcPts val="0"/>
              </a:spcBef>
            </a:pPr>
            <a:r>
              <a:rPr lang="en-US" b="1" dirty="0" smtClean="0">
                <a:solidFill>
                  <a:srgbClr val="0000FF"/>
                </a:solidFill>
                <a:latin typeface="Times New Roman" pitchFamily="18" charset="0"/>
                <a:cs typeface="Times New Roman" pitchFamily="18" charset="0"/>
              </a:rPr>
              <a:t>Top layer will use the class labels to classify unknown data </a:t>
            </a:r>
            <a:r>
              <a:rPr lang="en-US" dirty="0" smtClean="0">
                <a:latin typeface="Times New Roman" pitchFamily="18" charset="0"/>
                <a:cs typeface="Times New Roman" pitchFamily="18" charset="0"/>
              </a:rPr>
              <a:t>in case of classification DBN.</a:t>
            </a:r>
          </a:p>
          <a:p>
            <a:pPr>
              <a:lnSpc>
                <a:spcPct val="160000"/>
              </a:lnSpc>
              <a:spcBef>
                <a:spcPts val="0"/>
              </a:spcBef>
            </a:pPr>
            <a:r>
              <a:rPr lang="en-US" dirty="0" smtClean="0">
                <a:latin typeface="Times New Roman" pitchFamily="18" charset="0"/>
                <a:cs typeface="Times New Roman" pitchFamily="18" charset="0"/>
              </a:rPr>
              <a:t>Training time for one RBM is more than the whole DBN training </a:t>
            </a:r>
          </a:p>
          <a:p>
            <a:pPr>
              <a:lnSpc>
                <a:spcPct val="160000"/>
              </a:lnSpc>
              <a:spcBef>
                <a:spcPts val="0"/>
              </a:spcBef>
            </a:pPr>
            <a:r>
              <a:rPr lang="en-US" b="1" dirty="0" smtClean="0">
                <a:solidFill>
                  <a:srgbClr val="0000FF"/>
                </a:solidFill>
                <a:latin typeface="Times New Roman" pitchFamily="18" charset="0"/>
                <a:cs typeface="Times New Roman" pitchFamily="18" charset="0"/>
              </a:rPr>
              <a:t>Result will be very accurate in DBN </a:t>
            </a:r>
            <a:r>
              <a:rPr lang="en-US" dirty="0" smtClean="0">
                <a:latin typeface="Times New Roman" pitchFamily="18" charset="0"/>
                <a:cs typeface="Times New Roman" pitchFamily="18" charset="0"/>
              </a:rPr>
              <a:t>compared to a shallow net(RBN)</a:t>
            </a:r>
          </a:p>
          <a:p>
            <a:pPr>
              <a:lnSpc>
                <a:spcPct val="160000"/>
              </a:lnSpc>
              <a:spcBef>
                <a:spcPts val="0"/>
              </a:spcBef>
            </a:pPr>
            <a:endParaRPr lang="en-US"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60648"/>
            <a:ext cx="8712968" cy="6336704"/>
          </a:xfrm>
        </p:spPr>
        <p:txBody>
          <a:bodyPr>
            <a:normAutofit fontScale="47500" lnSpcReduction="20000"/>
          </a:bodyPr>
          <a:lstStyle/>
          <a:p>
            <a:pPr fontAlgn="base">
              <a:lnSpc>
                <a:spcPct val="170000"/>
              </a:lnSpc>
              <a:spcBef>
                <a:spcPts val="0"/>
              </a:spcBef>
              <a:buNone/>
            </a:pPr>
            <a:r>
              <a:rPr lang="en-US" b="1" dirty="0" smtClean="0">
                <a:latin typeface="Times New Roman" pitchFamily="18" charset="0"/>
                <a:cs typeface="Times New Roman" pitchFamily="18" charset="0"/>
              </a:rPr>
              <a:t>How Deep Belief Networks Work?</a:t>
            </a:r>
          </a:p>
          <a:p>
            <a:pPr fontAlgn="base">
              <a:lnSpc>
                <a:spcPct val="170000"/>
              </a:lnSpc>
              <a:spcBef>
                <a:spcPts val="0"/>
              </a:spcBef>
            </a:pPr>
            <a:r>
              <a:rPr lang="en-US" dirty="0" smtClean="0">
                <a:latin typeface="Times New Roman" pitchFamily="18" charset="0"/>
                <a:cs typeface="Times New Roman" pitchFamily="18" charset="0"/>
              </a:rPr>
              <a:t>DBNs work in </a:t>
            </a:r>
            <a:r>
              <a:rPr lang="en-US" b="1" dirty="0" smtClean="0">
                <a:solidFill>
                  <a:srgbClr val="C00000"/>
                </a:solidFill>
                <a:latin typeface="Times New Roman" pitchFamily="18" charset="0"/>
                <a:cs typeface="Times New Roman" pitchFamily="18" charset="0"/>
              </a:rPr>
              <a:t>two main phases</a:t>
            </a:r>
            <a:r>
              <a:rPr lang="en-US" dirty="0" smtClean="0">
                <a:latin typeface="Times New Roman" pitchFamily="18" charset="0"/>
                <a:cs typeface="Times New Roman" pitchFamily="18" charset="0"/>
              </a:rPr>
              <a:t>: </a:t>
            </a:r>
            <a:r>
              <a:rPr lang="en-US" b="1" dirty="0" smtClean="0">
                <a:solidFill>
                  <a:srgbClr val="0000FF"/>
                </a:solidFill>
                <a:latin typeface="Times New Roman" pitchFamily="18" charset="0"/>
                <a:cs typeface="Times New Roman" pitchFamily="18" charset="0"/>
              </a:rPr>
              <a:t>pre-training(feature Extraction) and fine-tuning. </a:t>
            </a:r>
          </a:p>
          <a:p>
            <a:pPr fontAlgn="base">
              <a:lnSpc>
                <a:spcPct val="170000"/>
              </a:lnSpc>
              <a:spcBef>
                <a:spcPts val="0"/>
              </a:spcBef>
            </a:pPr>
            <a:r>
              <a:rPr lang="en-US" dirty="0" smtClean="0">
                <a:latin typeface="Times New Roman" pitchFamily="18" charset="0"/>
                <a:cs typeface="Times New Roman" pitchFamily="18" charset="0"/>
              </a:rPr>
              <a:t>In the </a:t>
            </a:r>
            <a:r>
              <a:rPr lang="en-US" b="1" dirty="0" smtClean="0">
                <a:solidFill>
                  <a:srgbClr val="C00000"/>
                </a:solidFill>
                <a:latin typeface="Times New Roman" pitchFamily="18" charset="0"/>
                <a:cs typeface="Times New Roman" pitchFamily="18" charset="0"/>
              </a:rPr>
              <a:t>pre-training phase</a:t>
            </a:r>
            <a:r>
              <a:rPr lang="en-US" dirty="0" smtClean="0">
                <a:latin typeface="Times New Roman" pitchFamily="18" charset="0"/>
                <a:cs typeface="Times New Roman" pitchFamily="18" charset="0"/>
              </a:rPr>
              <a:t>, the </a:t>
            </a:r>
            <a:r>
              <a:rPr lang="en-US" b="1" dirty="0" smtClean="0">
                <a:solidFill>
                  <a:srgbClr val="0000FF"/>
                </a:solidFill>
                <a:latin typeface="Times New Roman" pitchFamily="18" charset="0"/>
                <a:cs typeface="Times New Roman" pitchFamily="18" charset="0"/>
              </a:rPr>
              <a:t>network learns to represent the input data layer by layer</a:t>
            </a:r>
            <a:r>
              <a:rPr lang="en-US" dirty="0" smtClean="0">
                <a:latin typeface="Times New Roman" pitchFamily="18" charset="0"/>
                <a:cs typeface="Times New Roman" pitchFamily="18" charset="0"/>
              </a:rPr>
              <a:t>. Each layer is trained independently as an RBM, which allows the </a:t>
            </a:r>
            <a:r>
              <a:rPr lang="en-US" b="1" dirty="0" smtClean="0">
                <a:solidFill>
                  <a:srgbClr val="0000FF"/>
                </a:solidFill>
                <a:latin typeface="Times New Roman" pitchFamily="18" charset="0"/>
                <a:cs typeface="Times New Roman" pitchFamily="18" charset="0"/>
              </a:rPr>
              <a:t>network to learn complex data representations </a:t>
            </a:r>
            <a:r>
              <a:rPr lang="en-US" dirty="0" smtClean="0">
                <a:latin typeface="Times New Roman" pitchFamily="18" charset="0"/>
                <a:cs typeface="Times New Roman" pitchFamily="18" charset="0"/>
              </a:rPr>
              <a:t>efficiently. During this phase, the network learns the </a:t>
            </a:r>
            <a:r>
              <a:rPr lang="en-US" b="1" dirty="0" smtClean="0">
                <a:solidFill>
                  <a:srgbClr val="0000FF"/>
                </a:solidFill>
                <a:latin typeface="Times New Roman" pitchFamily="18" charset="0"/>
                <a:cs typeface="Times New Roman" pitchFamily="18" charset="0"/>
              </a:rPr>
              <a:t>probability distribution of the inputs</a:t>
            </a:r>
            <a:r>
              <a:rPr lang="en-US" dirty="0" smtClean="0">
                <a:latin typeface="Times New Roman" pitchFamily="18" charset="0"/>
                <a:cs typeface="Times New Roman" pitchFamily="18" charset="0"/>
              </a:rPr>
              <a:t>, which helps it understand the underlying structure of the data.</a:t>
            </a:r>
          </a:p>
          <a:p>
            <a:pPr fontAlgn="base">
              <a:lnSpc>
                <a:spcPct val="170000"/>
              </a:lnSpc>
              <a:spcBef>
                <a:spcPts val="0"/>
              </a:spcBef>
            </a:pPr>
            <a:r>
              <a:rPr lang="en-US" dirty="0" smtClean="0">
                <a:latin typeface="Times New Roman" pitchFamily="18" charset="0"/>
                <a:cs typeface="Times New Roman" pitchFamily="18" charset="0"/>
              </a:rPr>
              <a:t>In the </a:t>
            </a:r>
            <a:r>
              <a:rPr lang="en-US" b="1" dirty="0" smtClean="0">
                <a:solidFill>
                  <a:srgbClr val="C00000"/>
                </a:solidFill>
                <a:latin typeface="Times New Roman" pitchFamily="18" charset="0"/>
                <a:cs typeface="Times New Roman" pitchFamily="18" charset="0"/>
              </a:rPr>
              <a:t>fine-tuning phase</a:t>
            </a:r>
            <a:r>
              <a:rPr lang="en-US" dirty="0" smtClean="0">
                <a:latin typeface="Times New Roman" pitchFamily="18" charset="0"/>
                <a:cs typeface="Times New Roman" pitchFamily="18" charset="0"/>
              </a:rPr>
              <a:t>, the DBN adjusts its parameters for a specific task, like classification or regression. we </a:t>
            </a:r>
            <a:r>
              <a:rPr lang="en-US" b="1" dirty="0" smtClean="0">
                <a:solidFill>
                  <a:srgbClr val="0000FF"/>
                </a:solidFill>
                <a:latin typeface="Times New Roman" pitchFamily="18" charset="0"/>
                <a:cs typeface="Times New Roman" pitchFamily="18" charset="0"/>
              </a:rPr>
              <a:t>use normal </a:t>
            </a:r>
            <a:r>
              <a:rPr lang="en-US" b="1" dirty="0" err="1" smtClean="0">
                <a:solidFill>
                  <a:srgbClr val="0000FF"/>
                </a:solidFill>
                <a:latin typeface="Times New Roman" pitchFamily="18" charset="0"/>
                <a:cs typeface="Times New Roman" pitchFamily="18" charset="0"/>
              </a:rPr>
              <a:t>backpropagation</a:t>
            </a:r>
            <a:r>
              <a:rPr lang="en-US" b="1" dirty="0" smtClean="0">
                <a:solidFill>
                  <a:srgbClr val="0000FF"/>
                </a:solidFill>
                <a:latin typeface="Times New Roman" pitchFamily="18" charset="0"/>
                <a:cs typeface="Times New Roman" pitchFamily="18" charset="0"/>
              </a:rPr>
              <a:t> with a lower learning rate </a:t>
            </a:r>
            <a:r>
              <a:rPr lang="en-US" dirty="0" smtClean="0">
                <a:latin typeface="Times New Roman" pitchFamily="18" charset="0"/>
                <a:cs typeface="Times New Roman" pitchFamily="18" charset="0"/>
              </a:rPr>
              <a:t>to do “gentle” </a:t>
            </a:r>
            <a:r>
              <a:rPr lang="en-US" dirty="0" err="1" smtClean="0">
                <a:latin typeface="Times New Roman" pitchFamily="18" charset="0"/>
                <a:cs typeface="Times New Roman" pitchFamily="18" charset="0"/>
              </a:rPr>
              <a:t>backpropagation.This</a:t>
            </a:r>
            <a:r>
              <a:rPr lang="en-US" dirty="0" smtClean="0">
                <a:latin typeface="Times New Roman" pitchFamily="18" charset="0"/>
                <a:cs typeface="Times New Roman" pitchFamily="18" charset="0"/>
              </a:rPr>
              <a:t> is typically done using a technique known as </a:t>
            </a:r>
            <a:r>
              <a:rPr lang="en-US" dirty="0" err="1" smtClean="0">
                <a:latin typeface="Times New Roman" pitchFamily="18" charset="0"/>
                <a:cs typeface="Times New Roman" pitchFamily="18" charset="0"/>
              </a:rPr>
              <a:t>backpropagation</a:t>
            </a:r>
            <a:r>
              <a:rPr lang="en-US" dirty="0" smtClean="0">
                <a:latin typeface="Times New Roman" pitchFamily="18" charset="0"/>
                <a:cs typeface="Times New Roman" pitchFamily="18" charset="0"/>
              </a:rPr>
              <a:t>, where the network’s performance on a task is evaluated, and the errors are used to update the network’s parameters. This phase often involves supervised learning, where the network is trained with </a:t>
            </a:r>
            <a:r>
              <a:rPr lang="en-US" dirty="0" err="1" smtClean="0">
                <a:latin typeface="Times New Roman" pitchFamily="18" charset="0"/>
                <a:cs typeface="Times New Roman" pitchFamily="18" charset="0"/>
              </a:rPr>
              <a:t>labelled</a:t>
            </a:r>
            <a:r>
              <a:rPr lang="en-US" dirty="0" smtClean="0">
                <a:latin typeface="Times New Roman" pitchFamily="18" charset="0"/>
                <a:cs typeface="Times New Roman" pitchFamily="18" charset="0"/>
              </a:rPr>
              <a:t> data.</a:t>
            </a:r>
          </a:p>
          <a:p>
            <a:pPr fontAlgn="base">
              <a:lnSpc>
                <a:spcPct val="170000"/>
              </a:lnSpc>
              <a:spcBef>
                <a:spcPts val="0"/>
              </a:spcBef>
            </a:pPr>
            <a:r>
              <a:rPr lang="en-US" dirty="0" smtClean="0">
                <a:latin typeface="Times New Roman" pitchFamily="18" charset="0"/>
                <a:cs typeface="Times New Roman" pitchFamily="18" charset="0"/>
              </a:rPr>
              <a:t>The output layer. The normal goal of a </a:t>
            </a:r>
            <a:r>
              <a:rPr lang="en-US" b="1" dirty="0" smtClean="0">
                <a:solidFill>
                  <a:srgbClr val="0000FF"/>
                </a:solidFill>
                <a:latin typeface="Times New Roman" pitchFamily="18" charset="0"/>
                <a:cs typeface="Times New Roman" pitchFamily="18" charset="0"/>
              </a:rPr>
              <a:t>deep network is to learn a set of features</a:t>
            </a:r>
            <a:r>
              <a:rPr lang="en-US" dirty="0" smtClean="0">
                <a:latin typeface="Times New Roman" pitchFamily="18" charset="0"/>
                <a:cs typeface="Times New Roman" pitchFamily="18" charset="0"/>
              </a:rPr>
              <a:t>. The first layer of a deep network learns how to reconstruct the original dataset. The subsequent layers learn how to reconstruct the probability distributions of the activations of the previous layer. The output layer of a neural network is tied to the overall objective. This is typically logistic regression, with the number of features equal to the number of inputs of the final layer, and the number of outputs equal to the number of classes.</a:t>
            </a:r>
          </a:p>
          <a:p>
            <a:pPr>
              <a:lnSpc>
                <a:spcPct val="170000"/>
              </a:lnSpc>
              <a:spcBef>
                <a:spcPts val="0"/>
              </a:spcBef>
            </a:pPr>
            <a:endParaRPr lang="en-US"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04664"/>
            <a:ext cx="8568952" cy="6192688"/>
          </a:xfrm>
        </p:spPr>
        <p:txBody>
          <a:bodyPr>
            <a:normAutofit fontScale="47500" lnSpcReduction="20000"/>
          </a:bodyPr>
          <a:lstStyle/>
          <a:p>
            <a:pPr fontAlgn="base">
              <a:lnSpc>
                <a:spcPct val="170000"/>
              </a:lnSpc>
              <a:spcBef>
                <a:spcPts val="0"/>
              </a:spcBef>
              <a:buNone/>
            </a:pPr>
            <a:r>
              <a:rPr lang="en-US" b="1" dirty="0" smtClean="0"/>
              <a:t>Concepts Related to Deep Belief Networks (DBNs)</a:t>
            </a:r>
          </a:p>
          <a:p>
            <a:pPr fontAlgn="base">
              <a:lnSpc>
                <a:spcPct val="170000"/>
              </a:lnSpc>
              <a:spcBef>
                <a:spcPts val="0"/>
              </a:spcBef>
            </a:pPr>
            <a:r>
              <a:rPr lang="en-US" b="1" dirty="0" smtClean="0"/>
              <a:t>Restricted Boltzmann Machines (RBMs): </a:t>
            </a:r>
            <a:r>
              <a:rPr lang="en-US" dirty="0" smtClean="0"/>
              <a:t>These are the building blocks of DBNs. An RBM is a two-layered neural network that learns the probability distribution of the input data. Each layer in a DBN is typically an RBM.</a:t>
            </a:r>
          </a:p>
          <a:p>
            <a:pPr fontAlgn="base">
              <a:lnSpc>
                <a:spcPct val="170000"/>
              </a:lnSpc>
              <a:spcBef>
                <a:spcPts val="0"/>
              </a:spcBef>
            </a:pPr>
            <a:r>
              <a:rPr lang="en-US" b="1" dirty="0" smtClean="0"/>
              <a:t>Stochastic Units:</a:t>
            </a:r>
            <a:r>
              <a:rPr lang="en-US" dirty="0" smtClean="0"/>
              <a:t> DBNs use units that make decisions probabilistically. This stochastic nature allows the network to explore and learn more complex patterns in the data.</a:t>
            </a:r>
          </a:p>
          <a:p>
            <a:pPr fontAlgn="base">
              <a:lnSpc>
                <a:spcPct val="170000"/>
              </a:lnSpc>
              <a:spcBef>
                <a:spcPts val="0"/>
              </a:spcBef>
            </a:pPr>
            <a:r>
              <a:rPr lang="en-US" b="1" dirty="0" smtClean="0"/>
              <a:t>Layer-wise Training:</a:t>
            </a:r>
            <a:r>
              <a:rPr lang="en-US" dirty="0" smtClean="0"/>
              <a:t> DBNs are trained one layer at a time, which is efficient and helps in learning deep representations of data.</a:t>
            </a:r>
          </a:p>
          <a:p>
            <a:pPr fontAlgn="base">
              <a:lnSpc>
                <a:spcPct val="170000"/>
              </a:lnSpc>
              <a:spcBef>
                <a:spcPts val="0"/>
              </a:spcBef>
            </a:pPr>
            <a:r>
              <a:rPr lang="en-US" b="1" dirty="0" smtClean="0"/>
              <a:t>Unsupervised and Supervised Learning:</a:t>
            </a:r>
            <a:r>
              <a:rPr lang="en-US" dirty="0" smtClean="0"/>
              <a:t> DBNs are versatile, capable of both unsupervised learning (learning from unlabeled data) and supervised learning (learning from labeled data).</a:t>
            </a:r>
          </a:p>
          <a:p>
            <a:pPr fontAlgn="base">
              <a:lnSpc>
                <a:spcPct val="170000"/>
              </a:lnSpc>
              <a:spcBef>
                <a:spcPts val="0"/>
              </a:spcBef>
            </a:pPr>
            <a:r>
              <a:rPr lang="en-US" b="1" dirty="0" smtClean="0"/>
              <a:t>Greedy Algorithm: </a:t>
            </a:r>
            <a:r>
              <a:rPr lang="en-US" dirty="0" smtClean="0"/>
              <a:t>This is used during the pre-training phase of DBNs. Each layer is trained greedily, meaning it’s trained independently of the others, which simplifies the training process.</a:t>
            </a:r>
          </a:p>
          <a:p>
            <a:pPr fontAlgn="base">
              <a:lnSpc>
                <a:spcPct val="170000"/>
              </a:lnSpc>
              <a:spcBef>
                <a:spcPts val="0"/>
              </a:spcBef>
            </a:pPr>
            <a:r>
              <a:rPr lang="en-US" b="1" dirty="0" err="1" smtClean="0"/>
              <a:t>Backpropagation</a:t>
            </a:r>
            <a:r>
              <a:rPr lang="en-US" b="1" dirty="0" smtClean="0"/>
              <a:t>: </a:t>
            </a:r>
            <a:r>
              <a:rPr lang="en-US" dirty="0" smtClean="0"/>
              <a:t>In the fine-tuning phase, </a:t>
            </a:r>
            <a:r>
              <a:rPr lang="en-US" dirty="0" err="1" smtClean="0"/>
              <a:t>backpropagation</a:t>
            </a:r>
            <a:r>
              <a:rPr lang="en-US" dirty="0" smtClean="0"/>
              <a:t> is used for supervised learning tasks. It adjusts the network’s parameters to improve its performance on specific tasks.</a:t>
            </a:r>
          </a:p>
          <a:p>
            <a:pPr>
              <a:lnSpc>
                <a:spcPct val="170000"/>
              </a:lnSpc>
              <a:spcBef>
                <a:spcPts val="0"/>
              </a:spcBef>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490066"/>
          </a:xfrm>
        </p:spPr>
        <p:txBody>
          <a:bodyPr>
            <a:normAutofit fontScale="90000"/>
          </a:bodyPr>
          <a:lstStyle/>
          <a:p>
            <a:r>
              <a:rPr lang="en-US" b="1" i="1" dirty="0" err="1" smtClean="0">
                <a:latin typeface="Times New Roman" pitchFamily="18" charset="0"/>
                <a:cs typeface="Times New Roman" pitchFamily="18" charset="0"/>
              </a:rPr>
              <a:t>Convolutional</a:t>
            </a:r>
            <a:r>
              <a:rPr lang="en-US" b="1" i="1" dirty="0" smtClean="0">
                <a:latin typeface="Times New Roman" pitchFamily="18" charset="0"/>
                <a:cs typeface="Times New Roman" pitchFamily="18" charset="0"/>
              </a:rPr>
              <a:t> Neural Networks </a:t>
            </a:r>
            <a:r>
              <a:rPr lang="en-US" dirty="0" smtClean="0">
                <a:latin typeface="Times New Roman" pitchFamily="18" charset="0"/>
                <a:cs typeface="Times New Roman" pitchFamily="18" charset="0"/>
              </a:rPr>
              <a:t>(CNNs)</a:t>
            </a:r>
            <a:endParaRPr lang="en-US" b="1" dirty="0"/>
          </a:p>
        </p:txBody>
      </p:sp>
      <p:sp>
        <p:nvSpPr>
          <p:cNvPr id="3" name="Content Placeholder 2"/>
          <p:cNvSpPr>
            <a:spLocks noGrp="1"/>
          </p:cNvSpPr>
          <p:nvPr>
            <p:ph idx="1"/>
          </p:nvPr>
        </p:nvSpPr>
        <p:spPr>
          <a:xfrm>
            <a:off x="251520" y="764704"/>
            <a:ext cx="8568952" cy="5688632"/>
          </a:xfrm>
        </p:spPr>
        <p:txBody>
          <a:bodyPr>
            <a:noAutofit/>
          </a:bodyPr>
          <a:lstStyle/>
          <a:p>
            <a:pPr>
              <a:lnSpc>
                <a:spcPct val="170000"/>
              </a:lnSpc>
              <a:spcBef>
                <a:spcPts val="0"/>
              </a:spcBef>
            </a:pPr>
            <a:r>
              <a:rPr lang="en-US" sz="1200" dirty="0" smtClean="0">
                <a:latin typeface="Times New Roman" pitchFamily="18" charset="0"/>
                <a:cs typeface="Times New Roman" pitchFamily="18" charset="0"/>
              </a:rPr>
              <a:t>is a type of Deep Learning neural network architecture commonly </a:t>
            </a:r>
            <a:r>
              <a:rPr lang="en-US" sz="1200" b="1" dirty="0" smtClean="0">
                <a:solidFill>
                  <a:srgbClr val="0000FF"/>
                </a:solidFill>
                <a:latin typeface="Times New Roman" pitchFamily="18" charset="0"/>
                <a:cs typeface="Times New Roman" pitchFamily="18" charset="0"/>
              </a:rPr>
              <a:t>used in Computer Vision</a:t>
            </a:r>
            <a:r>
              <a:rPr lang="en-US" sz="1200" dirty="0" smtClean="0">
                <a:latin typeface="Times New Roman" pitchFamily="18" charset="0"/>
                <a:cs typeface="Times New Roman" pitchFamily="18" charset="0"/>
              </a:rPr>
              <a:t>. Computer vision is a field of </a:t>
            </a:r>
            <a:r>
              <a:rPr lang="en-US" sz="1200" b="1" dirty="0" smtClean="0">
                <a:solidFill>
                  <a:srgbClr val="0000FF"/>
                </a:solidFill>
                <a:latin typeface="Times New Roman" pitchFamily="18" charset="0"/>
                <a:cs typeface="Times New Roman" pitchFamily="18" charset="0"/>
              </a:rPr>
              <a:t>Artificial Intelligence</a:t>
            </a:r>
            <a:r>
              <a:rPr lang="en-US" sz="1200" dirty="0" smtClean="0">
                <a:latin typeface="Times New Roman" pitchFamily="18" charset="0"/>
                <a:cs typeface="Times New Roman" pitchFamily="18" charset="0"/>
              </a:rPr>
              <a:t> that enables a computer to </a:t>
            </a:r>
            <a:r>
              <a:rPr lang="en-US" sz="1200" b="1" dirty="0" smtClean="0">
                <a:solidFill>
                  <a:srgbClr val="0000FF"/>
                </a:solidFill>
                <a:latin typeface="Times New Roman" pitchFamily="18" charset="0"/>
                <a:cs typeface="Times New Roman" pitchFamily="18" charset="0"/>
              </a:rPr>
              <a:t>understand and interpret the image or visual data</a:t>
            </a:r>
            <a:r>
              <a:rPr lang="en-US" sz="1200" dirty="0" smtClean="0">
                <a:latin typeface="Times New Roman" pitchFamily="18" charset="0"/>
                <a:cs typeface="Times New Roman" pitchFamily="18" charset="0"/>
              </a:rPr>
              <a:t>.</a:t>
            </a:r>
          </a:p>
          <a:p>
            <a:pPr fontAlgn="base">
              <a:lnSpc>
                <a:spcPct val="170000"/>
              </a:lnSpc>
              <a:spcBef>
                <a:spcPts val="0"/>
              </a:spcBef>
            </a:pPr>
            <a:r>
              <a:rPr lang="en-US" sz="1200" dirty="0" smtClean="0">
                <a:latin typeface="Times New Roman" pitchFamily="18" charset="0"/>
                <a:cs typeface="Times New Roman" pitchFamily="18" charset="0"/>
              </a:rPr>
              <a:t>Different types of Neural Networks are used for different purposes, for example for </a:t>
            </a:r>
            <a:r>
              <a:rPr lang="en-US" sz="1200" b="1" dirty="0" smtClean="0">
                <a:solidFill>
                  <a:srgbClr val="0000FF"/>
                </a:solidFill>
                <a:latin typeface="Times New Roman" pitchFamily="18" charset="0"/>
                <a:cs typeface="Times New Roman" pitchFamily="18" charset="0"/>
              </a:rPr>
              <a:t>predicting the sequence of words</a:t>
            </a:r>
            <a:r>
              <a:rPr lang="en-US" sz="1200" dirty="0" smtClean="0">
                <a:latin typeface="Times New Roman" pitchFamily="18" charset="0"/>
                <a:cs typeface="Times New Roman" pitchFamily="18" charset="0"/>
              </a:rPr>
              <a:t> , use </a:t>
            </a:r>
            <a:r>
              <a:rPr lang="en-US" sz="1200" b="1" u="sng" dirty="0" smtClean="0">
                <a:latin typeface="Times New Roman" pitchFamily="18" charset="0"/>
                <a:cs typeface="Times New Roman" pitchFamily="18" charset="0"/>
                <a:hlinkClick r:id="rId2"/>
              </a:rPr>
              <a:t>Recurrent Neural Networks</a:t>
            </a:r>
            <a:r>
              <a:rPr lang="en-US" sz="1200" dirty="0" smtClean="0">
                <a:latin typeface="Times New Roman" pitchFamily="18" charset="0"/>
                <a:cs typeface="Times New Roman" pitchFamily="18" charset="0"/>
              </a:rPr>
              <a:t> more precisely an </a:t>
            </a:r>
            <a:r>
              <a:rPr lang="en-US" sz="1200" u="sng" dirty="0" smtClean="0">
                <a:latin typeface="Times New Roman" pitchFamily="18" charset="0"/>
                <a:cs typeface="Times New Roman" pitchFamily="18" charset="0"/>
                <a:hlinkClick r:id="rId3"/>
              </a:rPr>
              <a:t>LSTM</a:t>
            </a:r>
            <a:r>
              <a:rPr lang="en-US" sz="1200" dirty="0" smtClean="0">
                <a:latin typeface="Times New Roman" pitchFamily="18" charset="0"/>
                <a:cs typeface="Times New Roman" pitchFamily="18" charset="0"/>
              </a:rPr>
              <a:t>, similarly for image classification we use Convolution Neural networks.</a:t>
            </a:r>
          </a:p>
          <a:p>
            <a:pPr fontAlgn="base">
              <a:lnSpc>
                <a:spcPct val="170000"/>
              </a:lnSpc>
              <a:spcBef>
                <a:spcPts val="0"/>
              </a:spcBef>
              <a:buNone/>
            </a:pPr>
            <a:r>
              <a:rPr lang="en-US" sz="1200" dirty="0" smtClean="0">
                <a:latin typeface="Times New Roman" pitchFamily="18" charset="0"/>
                <a:cs typeface="Times New Roman" pitchFamily="18" charset="0"/>
              </a:rPr>
              <a:t>In </a:t>
            </a:r>
            <a:r>
              <a:rPr lang="en-US" sz="1200" b="1" dirty="0" smtClean="0">
                <a:solidFill>
                  <a:srgbClr val="0000FF"/>
                </a:solidFill>
                <a:latin typeface="Times New Roman" pitchFamily="18" charset="0"/>
                <a:cs typeface="Times New Roman" pitchFamily="18" charset="0"/>
              </a:rPr>
              <a:t>a </a:t>
            </a:r>
            <a:r>
              <a:rPr lang="en-US" sz="1200" b="1" u="sng" dirty="0" smtClean="0">
                <a:solidFill>
                  <a:srgbClr val="C00000"/>
                </a:solidFill>
                <a:latin typeface="Times New Roman" pitchFamily="18" charset="0"/>
                <a:cs typeface="Times New Roman" pitchFamily="18" charset="0"/>
              </a:rPr>
              <a:t>regular Neural Network </a:t>
            </a:r>
            <a:r>
              <a:rPr lang="en-US" sz="1200" dirty="0" smtClean="0">
                <a:latin typeface="Times New Roman" pitchFamily="18" charset="0"/>
                <a:cs typeface="Times New Roman" pitchFamily="18" charset="0"/>
              </a:rPr>
              <a:t>there are </a:t>
            </a:r>
            <a:r>
              <a:rPr lang="en-US" sz="1200" b="1" u="sng" dirty="0" smtClean="0">
                <a:solidFill>
                  <a:srgbClr val="C00000"/>
                </a:solidFill>
                <a:latin typeface="Times New Roman" pitchFamily="18" charset="0"/>
                <a:cs typeface="Times New Roman" pitchFamily="18" charset="0"/>
              </a:rPr>
              <a:t>three types of layers</a:t>
            </a:r>
            <a:r>
              <a:rPr lang="en-US" sz="1200" dirty="0" smtClean="0">
                <a:latin typeface="Times New Roman" pitchFamily="18" charset="0"/>
                <a:cs typeface="Times New Roman" pitchFamily="18" charset="0"/>
              </a:rPr>
              <a:t>:</a:t>
            </a:r>
          </a:p>
          <a:p>
            <a:pPr fontAlgn="base">
              <a:lnSpc>
                <a:spcPct val="170000"/>
              </a:lnSpc>
              <a:spcBef>
                <a:spcPts val="0"/>
              </a:spcBef>
            </a:pPr>
            <a:r>
              <a:rPr lang="en-US" sz="1200" b="1" u="sng" dirty="0" smtClean="0">
                <a:latin typeface="Times New Roman" pitchFamily="18" charset="0"/>
                <a:cs typeface="Times New Roman" pitchFamily="18" charset="0"/>
              </a:rPr>
              <a:t>Input Layers:</a:t>
            </a:r>
            <a:r>
              <a:rPr lang="en-US" sz="1200" dirty="0" smtClean="0">
                <a:latin typeface="Times New Roman" pitchFamily="18" charset="0"/>
                <a:cs typeface="Times New Roman" pitchFamily="18" charset="0"/>
              </a:rPr>
              <a:t> It’s the layer in which we give input to our model. The </a:t>
            </a:r>
            <a:r>
              <a:rPr lang="en-US" sz="1200" b="1" dirty="0" smtClean="0">
                <a:solidFill>
                  <a:srgbClr val="0000FF"/>
                </a:solidFill>
                <a:latin typeface="Times New Roman" pitchFamily="18" charset="0"/>
                <a:cs typeface="Times New Roman" pitchFamily="18" charset="0"/>
              </a:rPr>
              <a:t>number of neurons in this layer is equal to the total number of features in our data </a:t>
            </a:r>
            <a:r>
              <a:rPr lang="en-US" sz="1200" dirty="0" smtClean="0">
                <a:latin typeface="Times New Roman" pitchFamily="18" charset="0"/>
                <a:cs typeface="Times New Roman" pitchFamily="18" charset="0"/>
              </a:rPr>
              <a:t>(</a:t>
            </a:r>
            <a:r>
              <a:rPr lang="en-US" sz="1200" b="1" dirty="0" smtClean="0">
                <a:solidFill>
                  <a:srgbClr val="0000FF"/>
                </a:solidFill>
                <a:latin typeface="Times New Roman" pitchFamily="18" charset="0"/>
                <a:cs typeface="Times New Roman" pitchFamily="18" charset="0"/>
              </a:rPr>
              <a:t>number of pixels </a:t>
            </a:r>
            <a:r>
              <a:rPr lang="en-US" sz="1200" dirty="0" smtClean="0">
                <a:latin typeface="Times New Roman" pitchFamily="18" charset="0"/>
                <a:cs typeface="Times New Roman" pitchFamily="18" charset="0"/>
              </a:rPr>
              <a:t>in the case of an </a:t>
            </a:r>
            <a:r>
              <a:rPr lang="en-US" sz="1200" b="1" dirty="0" smtClean="0">
                <a:solidFill>
                  <a:srgbClr val="0000FF"/>
                </a:solidFill>
                <a:latin typeface="Times New Roman" pitchFamily="18" charset="0"/>
                <a:cs typeface="Times New Roman" pitchFamily="18" charset="0"/>
              </a:rPr>
              <a:t>image</a:t>
            </a:r>
            <a:r>
              <a:rPr lang="en-US" sz="1200" dirty="0" smtClean="0">
                <a:latin typeface="Times New Roman" pitchFamily="18" charset="0"/>
                <a:cs typeface="Times New Roman" pitchFamily="18" charset="0"/>
              </a:rPr>
              <a:t>).</a:t>
            </a:r>
          </a:p>
          <a:p>
            <a:pPr fontAlgn="base">
              <a:lnSpc>
                <a:spcPct val="170000"/>
              </a:lnSpc>
              <a:spcBef>
                <a:spcPts val="0"/>
              </a:spcBef>
            </a:pPr>
            <a:r>
              <a:rPr lang="en-US" sz="1200" b="1" u="sng" dirty="0" smtClean="0">
                <a:latin typeface="Times New Roman" pitchFamily="18" charset="0"/>
                <a:cs typeface="Times New Roman" pitchFamily="18" charset="0"/>
              </a:rPr>
              <a:t>Hidden Layer:</a:t>
            </a:r>
            <a:r>
              <a:rPr lang="en-US" sz="1200" dirty="0" smtClean="0">
                <a:latin typeface="Times New Roman" pitchFamily="18" charset="0"/>
                <a:cs typeface="Times New Roman" pitchFamily="18" charset="0"/>
              </a:rPr>
              <a:t> The input from the Input layer is then fed into the hidden layer. There can be many hidden layers depending on our model and data size. Each hidden layer can have different numbers of neurons which are generally greater than the number of features. The </a:t>
            </a:r>
            <a:r>
              <a:rPr lang="en-US" sz="1200" b="1" dirty="0" smtClean="0">
                <a:solidFill>
                  <a:srgbClr val="0000FF"/>
                </a:solidFill>
                <a:latin typeface="Times New Roman" pitchFamily="18" charset="0"/>
                <a:cs typeface="Times New Roman" pitchFamily="18" charset="0"/>
              </a:rPr>
              <a:t>output from each layer is computed by matrix multiplication </a:t>
            </a:r>
            <a:r>
              <a:rPr lang="en-US" sz="1200" dirty="0" smtClean="0">
                <a:latin typeface="Times New Roman" pitchFamily="18" charset="0"/>
                <a:cs typeface="Times New Roman" pitchFamily="18" charset="0"/>
              </a:rPr>
              <a:t>of the </a:t>
            </a:r>
            <a:r>
              <a:rPr lang="en-US" sz="1200" b="1" dirty="0" smtClean="0">
                <a:solidFill>
                  <a:srgbClr val="0000FF"/>
                </a:solidFill>
                <a:latin typeface="Times New Roman" pitchFamily="18" charset="0"/>
                <a:cs typeface="Times New Roman" pitchFamily="18" charset="0"/>
              </a:rPr>
              <a:t>output of the previous layer </a:t>
            </a:r>
            <a:r>
              <a:rPr lang="en-US" sz="1200" dirty="0" smtClean="0">
                <a:latin typeface="Times New Roman" pitchFamily="18" charset="0"/>
                <a:cs typeface="Times New Roman" pitchFamily="18" charset="0"/>
              </a:rPr>
              <a:t>with learnable </a:t>
            </a:r>
            <a:r>
              <a:rPr lang="en-US" sz="1200" b="1" dirty="0" smtClean="0">
                <a:solidFill>
                  <a:srgbClr val="0000FF"/>
                </a:solidFill>
                <a:latin typeface="Times New Roman" pitchFamily="18" charset="0"/>
                <a:cs typeface="Times New Roman" pitchFamily="18" charset="0"/>
              </a:rPr>
              <a:t>weights</a:t>
            </a:r>
            <a:r>
              <a:rPr lang="en-US" sz="1200" dirty="0" smtClean="0">
                <a:latin typeface="Times New Roman" pitchFamily="18" charset="0"/>
                <a:cs typeface="Times New Roman" pitchFamily="18" charset="0"/>
              </a:rPr>
              <a:t> of that layer and then by the addition of learnable </a:t>
            </a:r>
            <a:r>
              <a:rPr lang="en-US" sz="1200" b="1" dirty="0" smtClean="0">
                <a:solidFill>
                  <a:srgbClr val="0000FF"/>
                </a:solidFill>
                <a:latin typeface="Times New Roman" pitchFamily="18" charset="0"/>
                <a:cs typeface="Times New Roman" pitchFamily="18" charset="0"/>
              </a:rPr>
              <a:t>biases </a:t>
            </a:r>
            <a:r>
              <a:rPr lang="en-US" sz="1200" dirty="0" smtClean="0">
                <a:latin typeface="Times New Roman" pitchFamily="18" charset="0"/>
                <a:cs typeface="Times New Roman" pitchFamily="18" charset="0"/>
              </a:rPr>
              <a:t>followed by </a:t>
            </a:r>
            <a:r>
              <a:rPr lang="en-US" sz="1200" b="1" dirty="0" smtClean="0">
                <a:solidFill>
                  <a:srgbClr val="0000FF"/>
                </a:solidFill>
                <a:latin typeface="Times New Roman" pitchFamily="18" charset="0"/>
                <a:cs typeface="Times New Roman" pitchFamily="18" charset="0"/>
              </a:rPr>
              <a:t>activation function </a:t>
            </a:r>
            <a:r>
              <a:rPr lang="en-US" sz="1200" dirty="0" smtClean="0">
                <a:latin typeface="Times New Roman" pitchFamily="18" charset="0"/>
                <a:cs typeface="Times New Roman" pitchFamily="18" charset="0"/>
              </a:rPr>
              <a:t>which makes the network nonlinear.</a:t>
            </a:r>
          </a:p>
          <a:p>
            <a:pPr fontAlgn="base">
              <a:lnSpc>
                <a:spcPct val="170000"/>
              </a:lnSpc>
              <a:spcBef>
                <a:spcPts val="0"/>
              </a:spcBef>
            </a:pPr>
            <a:r>
              <a:rPr lang="en-US" sz="1200" b="1" u="sng" dirty="0" smtClean="0">
                <a:latin typeface="Times New Roman" pitchFamily="18" charset="0"/>
                <a:cs typeface="Times New Roman" pitchFamily="18" charset="0"/>
              </a:rPr>
              <a:t>Output Layer:</a:t>
            </a:r>
            <a:r>
              <a:rPr lang="en-US" sz="1200" u="sng" dirty="0" smtClean="0">
                <a:latin typeface="Times New Roman" pitchFamily="18" charset="0"/>
                <a:cs typeface="Times New Roman" pitchFamily="18" charset="0"/>
              </a:rPr>
              <a:t> </a:t>
            </a:r>
            <a:r>
              <a:rPr lang="en-US" sz="1200" dirty="0" smtClean="0">
                <a:latin typeface="Times New Roman" pitchFamily="18" charset="0"/>
                <a:cs typeface="Times New Roman" pitchFamily="18" charset="0"/>
              </a:rPr>
              <a:t>The output from the hidden layer is then fed into a logistic function like </a:t>
            </a:r>
            <a:r>
              <a:rPr lang="en-US" sz="1200" b="1" dirty="0" smtClean="0">
                <a:solidFill>
                  <a:srgbClr val="0000FF"/>
                </a:solidFill>
                <a:latin typeface="Times New Roman" pitchFamily="18" charset="0"/>
                <a:cs typeface="Times New Roman" pitchFamily="18" charset="0"/>
              </a:rPr>
              <a:t>sigmoid or </a:t>
            </a:r>
            <a:r>
              <a:rPr lang="en-US" sz="1200" b="1" dirty="0" err="1" smtClean="0">
                <a:solidFill>
                  <a:srgbClr val="0000FF"/>
                </a:solidFill>
                <a:latin typeface="Times New Roman" pitchFamily="18" charset="0"/>
                <a:cs typeface="Times New Roman" pitchFamily="18" charset="0"/>
              </a:rPr>
              <a:t>softmax</a:t>
            </a:r>
            <a:r>
              <a:rPr lang="en-US" sz="1200" b="1" dirty="0" smtClean="0">
                <a:solidFill>
                  <a:srgbClr val="0000FF"/>
                </a:solidFill>
                <a:latin typeface="Times New Roman" pitchFamily="18" charset="0"/>
                <a:cs typeface="Times New Roman" pitchFamily="18" charset="0"/>
              </a:rPr>
              <a:t> </a:t>
            </a:r>
            <a:r>
              <a:rPr lang="en-US" sz="1200" dirty="0" smtClean="0">
                <a:latin typeface="Times New Roman" pitchFamily="18" charset="0"/>
                <a:cs typeface="Times New Roman" pitchFamily="18" charset="0"/>
              </a:rPr>
              <a:t>which converts the output of each class into the </a:t>
            </a:r>
            <a:r>
              <a:rPr lang="en-US" sz="1200" b="1" dirty="0" smtClean="0">
                <a:solidFill>
                  <a:srgbClr val="0000FF"/>
                </a:solidFill>
                <a:latin typeface="Times New Roman" pitchFamily="18" charset="0"/>
                <a:cs typeface="Times New Roman" pitchFamily="18" charset="0"/>
              </a:rPr>
              <a:t>probability score of each class</a:t>
            </a:r>
            <a:r>
              <a:rPr lang="en-US" sz="1200" dirty="0" smtClean="0">
                <a:latin typeface="Times New Roman" pitchFamily="18" charset="0"/>
                <a:cs typeface="Times New Roman" pitchFamily="18" charset="0"/>
              </a:rPr>
              <a:t>.</a:t>
            </a:r>
          </a:p>
          <a:p>
            <a:pPr fontAlgn="base">
              <a:lnSpc>
                <a:spcPct val="170000"/>
              </a:lnSpc>
              <a:spcBef>
                <a:spcPts val="0"/>
              </a:spcBef>
            </a:pPr>
            <a:r>
              <a:rPr lang="en-US" sz="1200" dirty="0" smtClean="0">
                <a:latin typeface="Times New Roman" pitchFamily="18" charset="0"/>
                <a:cs typeface="Times New Roman" pitchFamily="18" charset="0"/>
              </a:rPr>
              <a:t>The data is fed into the model and output from each layer is obtained from the above step is called </a:t>
            </a:r>
            <a:r>
              <a:rPr lang="en-US" sz="1200" b="1" u="sng" dirty="0" err="1" smtClean="0">
                <a:latin typeface="Times New Roman" pitchFamily="18" charset="0"/>
                <a:cs typeface="Times New Roman" pitchFamily="18" charset="0"/>
                <a:hlinkClick r:id="rId4"/>
              </a:rPr>
              <a:t>feedforward</a:t>
            </a:r>
            <a:r>
              <a:rPr lang="en-US" sz="1200" dirty="0" smtClean="0">
                <a:latin typeface="Times New Roman" pitchFamily="18" charset="0"/>
                <a:cs typeface="Times New Roman" pitchFamily="18" charset="0"/>
              </a:rPr>
              <a:t>, we then calculate the error using an error function, some common error functions are cross-entropy, square loss error, </a:t>
            </a:r>
            <a:r>
              <a:rPr lang="en-US" sz="1200" dirty="0" err="1" smtClean="0">
                <a:latin typeface="Times New Roman" pitchFamily="18" charset="0"/>
                <a:cs typeface="Times New Roman" pitchFamily="18" charset="0"/>
              </a:rPr>
              <a:t>etc.After</a:t>
            </a:r>
            <a:r>
              <a:rPr lang="en-US" sz="1200" dirty="0" smtClean="0">
                <a:latin typeface="Times New Roman" pitchFamily="18" charset="0"/>
                <a:cs typeface="Times New Roman" pitchFamily="18" charset="0"/>
              </a:rPr>
              <a:t> that, we </a:t>
            </a:r>
            <a:r>
              <a:rPr lang="en-US" sz="1200" dirty="0" err="1" smtClean="0">
                <a:latin typeface="Times New Roman" pitchFamily="18" charset="0"/>
                <a:cs typeface="Times New Roman" pitchFamily="18" charset="0"/>
              </a:rPr>
              <a:t>backpropagate</a:t>
            </a:r>
            <a:r>
              <a:rPr lang="en-US" sz="1200" dirty="0" smtClean="0">
                <a:latin typeface="Times New Roman" pitchFamily="18" charset="0"/>
                <a:cs typeface="Times New Roman" pitchFamily="18" charset="0"/>
              </a:rPr>
              <a:t> into the model by calculating the derivatives. This step is called </a:t>
            </a:r>
            <a:r>
              <a:rPr lang="en-US" sz="1200" b="1" u="sng" dirty="0" err="1" smtClean="0">
                <a:latin typeface="Times New Roman" pitchFamily="18" charset="0"/>
                <a:cs typeface="Times New Roman" pitchFamily="18" charset="0"/>
                <a:hlinkClick r:id="rId5"/>
              </a:rPr>
              <a:t>Backpropagation</a:t>
            </a:r>
            <a:r>
              <a:rPr lang="en-US" sz="1200" dirty="0" smtClean="0">
                <a:latin typeface="Times New Roman" pitchFamily="18" charset="0"/>
                <a:cs typeface="Times New Roman" pitchFamily="18" charset="0"/>
              </a:rPr>
              <a:t> which basically is used to minimize the loss.</a:t>
            </a:r>
          </a:p>
          <a:p>
            <a:pPr>
              <a:lnSpc>
                <a:spcPct val="170000"/>
              </a:lnSpc>
              <a:spcBef>
                <a:spcPts val="0"/>
              </a:spcBef>
            </a:pPr>
            <a:endParaRPr lang="en-US" sz="1200"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899592" y="4352925"/>
            <a:ext cx="7581900" cy="2505075"/>
          </a:xfrm>
          <a:prstGeom prst="rect">
            <a:avLst/>
          </a:prstGeom>
          <a:noFill/>
          <a:ln w="9525">
            <a:noFill/>
            <a:miter lim="800000"/>
            <a:headEnd/>
            <a:tailEnd/>
          </a:ln>
        </p:spPr>
      </p:pic>
      <p:sp>
        <p:nvSpPr>
          <p:cNvPr id="3" name="Content Placeholder 2"/>
          <p:cNvSpPr>
            <a:spLocks noGrp="1"/>
          </p:cNvSpPr>
          <p:nvPr>
            <p:ph idx="1"/>
          </p:nvPr>
        </p:nvSpPr>
        <p:spPr>
          <a:xfrm>
            <a:off x="0" y="44624"/>
            <a:ext cx="9144000" cy="4608512"/>
          </a:xfrm>
        </p:spPr>
        <p:txBody>
          <a:bodyPr>
            <a:noAutofit/>
          </a:bodyPr>
          <a:lstStyle/>
          <a:p>
            <a:pPr fontAlgn="base">
              <a:lnSpc>
                <a:spcPct val="170000"/>
              </a:lnSpc>
              <a:spcBef>
                <a:spcPts val="0"/>
              </a:spcBef>
              <a:buNone/>
            </a:pPr>
            <a:r>
              <a:rPr lang="en-US" sz="1600" b="1" dirty="0" smtClean="0">
                <a:latin typeface="Times New Roman" pitchFamily="18" charset="0"/>
                <a:cs typeface="Times New Roman" pitchFamily="18" charset="0"/>
              </a:rPr>
              <a:t>CNN architecture</a:t>
            </a:r>
          </a:p>
          <a:p>
            <a:pPr fontAlgn="base">
              <a:lnSpc>
                <a:spcPct val="170000"/>
              </a:lnSpc>
              <a:spcBef>
                <a:spcPts val="0"/>
              </a:spcBef>
            </a:pPr>
            <a:r>
              <a:rPr lang="en-US" sz="1600" dirty="0" err="1" smtClean="0">
                <a:latin typeface="Times New Roman" pitchFamily="18" charset="0"/>
                <a:cs typeface="Times New Roman" pitchFamily="18" charset="0"/>
              </a:rPr>
              <a:t>Convolutional</a:t>
            </a:r>
            <a:r>
              <a:rPr lang="en-US" sz="1600" dirty="0" smtClean="0">
                <a:latin typeface="Times New Roman" pitchFamily="18" charset="0"/>
                <a:cs typeface="Times New Roman" pitchFamily="18" charset="0"/>
              </a:rPr>
              <a:t> Neural Network consists of multiple layers like the </a:t>
            </a:r>
            <a:r>
              <a:rPr lang="en-US" sz="1600" b="1" dirty="0" smtClean="0">
                <a:solidFill>
                  <a:srgbClr val="0000FF"/>
                </a:solidFill>
                <a:latin typeface="Times New Roman" pitchFamily="18" charset="0"/>
                <a:cs typeface="Times New Roman" pitchFamily="18" charset="0"/>
              </a:rPr>
              <a:t>input layer, </a:t>
            </a:r>
            <a:r>
              <a:rPr lang="en-US" sz="1600" b="1" dirty="0" err="1" smtClean="0">
                <a:solidFill>
                  <a:srgbClr val="0000FF"/>
                </a:solidFill>
                <a:latin typeface="Times New Roman" pitchFamily="18" charset="0"/>
                <a:cs typeface="Times New Roman" pitchFamily="18" charset="0"/>
              </a:rPr>
              <a:t>Convolutional</a:t>
            </a:r>
            <a:r>
              <a:rPr lang="en-US" sz="1600" b="1" dirty="0" smtClean="0">
                <a:solidFill>
                  <a:srgbClr val="0000FF"/>
                </a:solidFill>
                <a:latin typeface="Times New Roman" pitchFamily="18" charset="0"/>
                <a:cs typeface="Times New Roman" pitchFamily="18" charset="0"/>
              </a:rPr>
              <a:t> layer, Pooling layer, and fully connected layers. </a:t>
            </a:r>
          </a:p>
          <a:p>
            <a:pPr fontAlgn="base">
              <a:lnSpc>
                <a:spcPct val="170000"/>
              </a:lnSpc>
              <a:spcBef>
                <a:spcPts val="0"/>
              </a:spcBef>
            </a:pPr>
            <a:r>
              <a:rPr lang="en-US" sz="1600" dirty="0" smtClean="0">
                <a:latin typeface="Times New Roman" pitchFamily="18" charset="0"/>
                <a:cs typeface="Times New Roman" pitchFamily="18" charset="0"/>
              </a:rPr>
              <a:t>The </a:t>
            </a:r>
            <a:r>
              <a:rPr lang="en-US" sz="1600" b="1" dirty="0" err="1" smtClean="0">
                <a:solidFill>
                  <a:srgbClr val="C00000"/>
                </a:solidFill>
                <a:latin typeface="Times New Roman" pitchFamily="18" charset="0"/>
                <a:cs typeface="Times New Roman" pitchFamily="18" charset="0"/>
              </a:rPr>
              <a:t>Convolutional</a:t>
            </a:r>
            <a:r>
              <a:rPr lang="en-US" sz="1600" b="1" dirty="0" smtClean="0">
                <a:solidFill>
                  <a:srgbClr val="C00000"/>
                </a:solidFill>
                <a:latin typeface="Times New Roman" pitchFamily="18" charset="0"/>
                <a:cs typeface="Times New Roman" pitchFamily="18" charset="0"/>
              </a:rPr>
              <a:t> layer </a:t>
            </a:r>
            <a:r>
              <a:rPr lang="en-US" sz="1600" dirty="0" smtClean="0">
                <a:latin typeface="Times New Roman" pitchFamily="18" charset="0"/>
                <a:cs typeface="Times New Roman" pitchFamily="18" charset="0"/>
              </a:rPr>
              <a:t>applies </a:t>
            </a:r>
            <a:r>
              <a:rPr lang="en-US" sz="1600" b="1" dirty="0" smtClean="0">
                <a:solidFill>
                  <a:srgbClr val="0000FF"/>
                </a:solidFill>
                <a:latin typeface="Times New Roman" pitchFamily="18" charset="0"/>
                <a:cs typeface="Times New Roman" pitchFamily="18" charset="0"/>
              </a:rPr>
              <a:t>filters to the input image to extract features</a:t>
            </a:r>
            <a:r>
              <a:rPr lang="en-US" sz="1600" dirty="0" smtClean="0">
                <a:latin typeface="Times New Roman" pitchFamily="18" charset="0"/>
                <a:cs typeface="Times New Roman" pitchFamily="18" charset="0"/>
              </a:rPr>
              <a:t>, the </a:t>
            </a:r>
            <a:r>
              <a:rPr lang="en-US" sz="1600" b="1" dirty="0" smtClean="0">
                <a:solidFill>
                  <a:srgbClr val="C00000"/>
                </a:solidFill>
                <a:latin typeface="Times New Roman" pitchFamily="18" charset="0"/>
                <a:cs typeface="Times New Roman" pitchFamily="18" charset="0"/>
              </a:rPr>
              <a:t>Pooling layer </a:t>
            </a:r>
            <a:r>
              <a:rPr lang="en-US" sz="1600" b="1" dirty="0" err="1" smtClean="0">
                <a:solidFill>
                  <a:srgbClr val="0000FF"/>
                </a:solidFill>
                <a:latin typeface="Times New Roman" pitchFamily="18" charset="0"/>
                <a:cs typeface="Times New Roman" pitchFamily="18" charset="0"/>
              </a:rPr>
              <a:t>downsamples</a:t>
            </a:r>
            <a:r>
              <a:rPr lang="en-US" sz="1600" b="1" dirty="0" smtClean="0">
                <a:solidFill>
                  <a:srgbClr val="0000FF"/>
                </a:solidFill>
                <a:latin typeface="Times New Roman" pitchFamily="18" charset="0"/>
                <a:cs typeface="Times New Roman" pitchFamily="18" charset="0"/>
              </a:rPr>
              <a:t> the image </a:t>
            </a:r>
            <a:r>
              <a:rPr lang="en-US" sz="1600" dirty="0" smtClean="0">
                <a:latin typeface="Times New Roman" pitchFamily="18" charset="0"/>
                <a:cs typeface="Times New Roman" pitchFamily="18" charset="0"/>
              </a:rPr>
              <a:t>to reduce computation, and the </a:t>
            </a:r>
            <a:r>
              <a:rPr lang="en-US" sz="1600" b="1" dirty="0" smtClean="0">
                <a:solidFill>
                  <a:srgbClr val="C00000"/>
                </a:solidFill>
                <a:latin typeface="Times New Roman" pitchFamily="18" charset="0"/>
                <a:cs typeface="Times New Roman" pitchFamily="18" charset="0"/>
              </a:rPr>
              <a:t>fully connected layer </a:t>
            </a:r>
            <a:r>
              <a:rPr lang="en-US" sz="1600" dirty="0" smtClean="0">
                <a:latin typeface="Times New Roman" pitchFamily="18" charset="0"/>
                <a:cs typeface="Times New Roman" pitchFamily="18" charset="0"/>
              </a:rPr>
              <a:t>makes the </a:t>
            </a:r>
            <a:r>
              <a:rPr lang="en-US" sz="1600" b="1" dirty="0" smtClean="0">
                <a:solidFill>
                  <a:srgbClr val="0000FF"/>
                </a:solidFill>
                <a:latin typeface="Times New Roman" pitchFamily="18" charset="0"/>
                <a:cs typeface="Times New Roman" pitchFamily="18" charset="0"/>
              </a:rPr>
              <a:t>final prediction</a:t>
            </a:r>
            <a:r>
              <a:rPr lang="en-US" sz="1600" dirty="0" smtClean="0">
                <a:latin typeface="Times New Roman" pitchFamily="18" charset="0"/>
                <a:cs typeface="Times New Roman" pitchFamily="18" charset="0"/>
              </a:rPr>
              <a:t>. The network learns the optimal filters through </a:t>
            </a:r>
            <a:r>
              <a:rPr lang="en-US" sz="1600" dirty="0" err="1" smtClean="0">
                <a:latin typeface="Times New Roman" pitchFamily="18" charset="0"/>
                <a:cs typeface="Times New Roman" pitchFamily="18" charset="0"/>
              </a:rPr>
              <a:t>backpropagation</a:t>
            </a:r>
            <a:r>
              <a:rPr lang="en-US" sz="1600" dirty="0" smtClean="0">
                <a:latin typeface="Times New Roman" pitchFamily="18" charset="0"/>
                <a:cs typeface="Times New Roman" pitchFamily="18" charset="0"/>
              </a:rPr>
              <a:t> and gradient descent.</a:t>
            </a:r>
          </a:p>
          <a:p>
            <a:pPr fontAlgn="base">
              <a:lnSpc>
                <a:spcPct val="170000"/>
              </a:lnSpc>
              <a:spcBef>
                <a:spcPts val="0"/>
              </a:spcBef>
            </a:pPr>
            <a:r>
              <a:rPr lang="en-US" sz="1600" dirty="0" smtClean="0">
                <a:latin typeface="Times New Roman" pitchFamily="18" charset="0"/>
                <a:cs typeface="Times New Roman" pitchFamily="18" charset="0"/>
              </a:rPr>
              <a:t>A complete Convolution Neural Networks architecture is also known as </a:t>
            </a:r>
            <a:r>
              <a:rPr lang="en-US" sz="1600" b="1" dirty="0" smtClean="0">
                <a:solidFill>
                  <a:srgbClr val="0000FF"/>
                </a:solidFill>
                <a:latin typeface="Times New Roman" pitchFamily="18" charset="0"/>
                <a:cs typeface="Times New Roman" pitchFamily="18" charset="0"/>
              </a:rPr>
              <a:t>CNN or  </a:t>
            </a:r>
            <a:r>
              <a:rPr lang="en-US" sz="1600" b="1" dirty="0" err="1" smtClean="0">
                <a:solidFill>
                  <a:srgbClr val="0000FF"/>
                </a:solidFill>
                <a:latin typeface="Times New Roman" pitchFamily="18" charset="0"/>
                <a:cs typeface="Times New Roman" pitchFamily="18" charset="0"/>
              </a:rPr>
              <a:t>convnets</a:t>
            </a:r>
            <a:r>
              <a:rPr lang="en-US" sz="1600" b="1" dirty="0" smtClean="0">
                <a:solidFill>
                  <a:srgbClr val="0000FF"/>
                </a:solidFill>
                <a:latin typeface="Times New Roman" pitchFamily="18" charset="0"/>
                <a:cs typeface="Times New Roman" pitchFamily="18" charset="0"/>
              </a:rPr>
              <a:t>. </a:t>
            </a:r>
            <a:endParaRPr lang="en-US" sz="1600" dirty="0" smtClean="0">
              <a:latin typeface="Times New Roman" pitchFamily="18" charset="0"/>
              <a:cs typeface="Times New Roman" pitchFamily="18" charset="0"/>
            </a:endParaRPr>
          </a:p>
          <a:p>
            <a:pPr fontAlgn="base">
              <a:lnSpc>
                <a:spcPct val="170000"/>
              </a:lnSpc>
              <a:spcBef>
                <a:spcPts val="0"/>
              </a:spcBef>
            </a:pPr>
            <a:r>
              <a:rPr lang="en-US" sz="1600" dirty="0" smtClean="0">
                <a:latin typeface="Times New Roman" pitchFamily="18" charset="0"/>
                <a:cs typeface="Times New Roman" pitchFamily="18" charset="0"/>
              </a:rPr>
              <a:t>Professor </a:t>
            </a:r>
            <a:r>
              <a:rPr lang="en-US" sz="1600" dirty="0" err="1" smtClean="0">
                <a:solidFill>
                  <a:srgbClr val="0000FF"/>
                </a:solidFill>
                <a:latin typeface="Times New Roman" pitchFamily="18" charset="0"/>
                <a:cs typeface="Times New Roman" pitchFamily="18" charset="0"/>
              </a:rPr>
              <a:t>Yann</a:t>
            </a:r>
            <a:r>
              <a:rPr lang="en-US" sz="1600" dirty="0" smtClean="0">
                <a:solidFill>
                  <a:srgbClr val="0000FF"/>
                </a:solidFill>
                <a:latin typeface="Times New Roman" pitchFamily="18" charset="0"/>
                <a:cs typeface="Times New Roman" pitchFamily="18" charset="0"/>
              </a:rPr>
              <a:t> </a:t>
            </a:r>
            <a:r>
              <a:rPr lang="en-US" sz="1600" dirty="0" err="1" smtClean="0">
                <a:solidFill>
                  <a:srgbClr val="0000FF"/>
                </a:solidFill>
                <a:latin typeface="Times New Roman" pitchFamily="18" charset="0"/>
                <a:cs typeface="Times New Roman" pitchFamily="18" charset="0"/>
              </a:rPr>
              <a:t>LeCunn</a:t>
            </a:r>
            <a:r>
              <a:rPr lang="en-US" sz="1600" dirty="0" smtClean="0">
                <a:solidFill>
                  <a:srgbClr val="0000FF"/>
                </a:solidFill>
                <a:latin typeface="Times New Roman" pitchFamily="18" charset="0"/>
                <a:cs typeface="Times New Roman" pitchFamily="18" charset="0"/>
              </a:rPr>
              <a:t> </a:t>
            </a:r>
            <a:r>
              <a:rPr lang="en-US" sz="1600" dirty="0" smtClean="0">
                <a:latin typeface="Times New Roman" pitchFamily="18" charset="0"/>
                <a:cs typeface="Times New Roman" pitchFamily="18" charset="0"/>
              </a:rPr>
              <a:t>of Bell Labs created the first successful convolution networks in the </a:t>
            </a:r>
            <a:r>
              <a:rPr lang="en-US" sz="1600" b="1" dirty="0" smtClean="0">
                <a:solidFill>
                  <a:srgbClr val="0000FF"/>
                </a:solidFill>
                <a:latin typeface="Times New Roman" pitchFamily="18" charset="0"/>
                <a:cs typeface="Times New Roman" pitchFamily="18" charset="0"/>
              </a:rPr>
              <a:t>late 1990s</a:t>
            </a:r>
            <a:r>
              <a:rPr lang="en-US" sz="1600" dirty="0" smtClean="0">
                <a:latin typeface="Times New Roman" pitchFamily="18" charset="0"/>
                <a:cs typeface="Times New Roman" pitchFamily="18" charset="0"/>
              </a:rPr>
              <a:t>.</a:t>
            </a:r>
          </a:p>
          <a:p>
            <a:pPr>
              <a:lnSpc>
                <a:spcPct val="170000"/>
              </a:lnSpc>
              <a:spcBef>
                <a:spcPts val="0"/>
              </a:spcBef>
            </a:pPr>
            <a:endParaRPr lang="en-US" sz="16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err="1" smtClean="0"/>
              <a:t>Pretrained</a:t>
            </a:r>
            <a:r>
              <a:rPr lang="en-US" dirty="0" smtClean="0"/>
              <a:t> Networks</a:t>
            </a:r>
            <a:endParaRPr lang="en-US" dirty="0"/>
          </a:p>
        </p:txBody>
      </p:sp>
      <p:sp>
        <p:nvSpPr>
          <p:cNvPr id="3" name="Content Placeholder 2"/>
          <p:cNvSpPr>
            <a:spLocks noGrp="1"/>
          </p:cNvSpPr>
          <p:nvPr>
            <p:ph idx="1"/>
          </p:nvPr>
        </p:nvSpPr>
        <p:spPr/>
        <p:txBody>
          <a:bodyPr/>
          <a:lstStyle/>
          <a:p>
            <a:r>
              <a:rPr lang="en-US" dirty="0" smtClean="0"/>
              <a:t> </a:t>
            </a:r>
            <a:r>
              <a:rPr lang="en-US" dirty="0" err="1" smtClean="0"/>
              <a:t>Autoencoders</a:t>
            </a:r>
            <a:endParaRPr lang="en-US" dirty="0" smtClean="0"/>
          </a:p>
          <a:p>
            <a:r>
              <a:rPr lang="en-US" dirty="0" smtClean="0"/>
              <a:t> Deep Belief Networks (DBNs)</a:t>
            </a:r>
          </a:p>
          <a:p>
            <a:r>
              <a:rPr lang="en-US" dirty="0" smtClean="0"/>
              <a:t> Generative Adversarial Networks (GANs)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864096"/>
          </a:xfrm>
        </p:spPr>
        <p:txBody>
          <a:bodyPr>
            <a:normAutofit/>
          </a:bodyPr>
          <a:lstStyle/>
          <a:p>
            <a:r>
              <a:rPr lang="en-US" b="1" dirty="0" smtClean="0"/>
              <a:t>Basics of CNN Architecture</a:t>
            </a:r>
            <a:endParaRPr lang="en-US" dirty="0"/>
          </a:p>
        </p:txBody>
      </p:sp>
      <p:sp>
        <p:nvSpPr>
          <p:cNvPr id="3" name="Content Placeholder 2"/>
          <p:cNvSpPr>
            <a:spLocks noGrp="1"/>
          </p:cNvSpPr>
          <p:nvPr>
            <p:ph idx="1"/>
          </p:nvPr>
        </p:nvSpPr>
        <p:spPr>
          <a:xfrm>
            <a:off x="179512" y="692696"/>
            <a:ext cx="8507288" cy="3744415"/>
          </a:xfrm>
        </p:spPr>
        <p:txBody>
          <a:bodyPr>
            <a:normAutofit fontScale="47500" lnSpcReduction="20000"/>
          </a:bodyPr>
          <a:lstStyle/>
          <a:p>
            <a:pPr>
              <a:lnSpc>
                <a:spcPct val="170000"/>
              </a:lnSpc>
              <a:spcBef>
                <a:spcPts val="0"/>
              </a:spcBef>
              <a:buNone/>
            </a:pPr>
            <a:r>
              <a:rPr lang="en-US" dirty="0" smtClean="0">
                <a:latin typeface="Times New Roman" pitchFamily="18" charset="0"/>
                <a:cs typeface="Times New Roman" pitchFamily="18" charset="0"/>
              </a:rPr>
              <a:t>There are two main parts to a CNN architecture</a:t>
            </a:r>
          </a:p>
          <a:p>
            <a:pPr>
              <a:lnSpc>
                <a:spcPct val="170000"/>
              </a:lnSpc>
              <a:spcBef>
                <a:spcPts val="0"/>
              </a:spcBef>
            </a:pPr>
            <a:r>
              <a:rPr lang="en-US" dirty="0" smtClean="0">
                <a:latin typeface="Times New Roman" pitchFamily="18" charset="0"/>
                <a:cs typeface="Times New Roman" pitchFamily="18" charset="0"/>
              </a:rPr>
              <a:t>A convolution tool that separates and identifies the various features of the image for analysis in a process called as </a:t>
            </a:r>
            <a:r>
              <a:rPr lang="en-US" b="1" dirty="0" smtClean="0">
                <a:solidFill>
                  <a:srgbClr val="0000FF"/>
                </a:solidFill>
                <a:latin typeface="Times New Roman" pitchFamily="18" charset="0"/>
                <a:cs typeface="Times New Roman" pitchFamily="18" charset="0"/>
              </a:rPr>
              <a:t>Feature Extraction. </a:t>
            </a:r>
          </a:p>
          <a:p>
            <a:pPr>
              <a:lnSpc>
                <a:spcPct val="170000"/>
              </a:lnSpc>
              <a:spcBef>
                <a:spcPts val="0"/>
              </a:spcBef>
            </a:pPr>
            <a:r>
              <a:rPr lang="en-US" dirty="0" smtClean="0">
                <a:latin typeface="Times New Roman" pitchFamily="18" charset="0"/>
                <a:cs typeface="Times New Roman" pitchFamily="18" charset="0"/>
              </a:rPr>
              <a:t>The network of feature extraction consists of many pairs of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or pooling layers. </a:t>
            </a:r>
          </a:p>
          <a:p>
            <a:pPr>
              <a:lnSpc>
                <a:spcPct val="170000"/>
              </a:lnSpc>
              <a:spcBef>
                <a:spcPts val="0"/>
              </a:spcBef>
            </a:pPr>
            <a:r>
              <a:rPr lang="en-US" dirty="0" smtClean="0">
                <a:latin typeface="Times New Roman" pitchFamily="18" charset="0"/>
                <a:cs typeface="Times New Roman" pitchFamily="18" charset="0"/>
              </a:rPr>
              <a:t>A fully connected layer that utilizes the output from the convolution process and </a:t>
            </a:r>
            <a:r>
              <a:rPr lang="en-US" b="1" dirty="0" smtClean="0">
                <a:solidFill>
                  <a:srgbClr val="0000FF"/>
                </a:solidFill>
                <a:latin typeface="Times New Roman" pitchFamily="18" charset="0"/>
                <a:cs typeface="Times New Roman" pitchFamily="18" charset="0"/>
              </a:rPr>
              <a:t>predicts the class of the image (classification) </a:t>
            </a:r>
            <a:r>
              <a:rPr lang="en-US" dirty="0" smtClean="0">
                <a:latin typeface="Times New Roman" pitchFamily="18" charset="0"/>
                <a:cs typeface="Times New Roman" pitchFamily="18" charset="0"/>
              </a:rPr>
              <a:t>based on the features extracted in previous stages.</a:t>
            </a:r>
          </a:p>
          <a:p>
            <a:pPr>
              <a:lnSpc>
                <a:spcPct val="170000"/>
              </a:lnSpc>
              <a:spcBef>
                <a:spcPts val="0"/>
              </a:spcBef>
            </a:pPr>
            <a:r>
              <a:rPr lang="en-US" dirty="0" smtClean="0">
                <a:latin typeface="Times New Roman" pitchFamily="18" charset="0"/>
                <a:cs typeface="Times New Roman" pitchFamily="18" charset="0"/>
              </a:rPr>
              <a:t>This CNN model of feature extraction aims to reduce the number of features present in a dataset. It creates new features which </a:t>
            </a:r>
            <a:r>
              <a:rPr lang="en-US" dirty="0" err="1" smtClean="0">
                <a:latin typeface="Times New Roman" pitchFamily="18" charset="0"/>
                <a:cs typeface="Times New Roman" pitchFamily="18" charset="0"/>
              </a:rPr>
              <a:t>summarises</a:t>
            </a:r>
            <a:r>
              <a:rPr lang="en-US" dirty="0" smtClean="0">
                <a:latin typeface="Times New Roman" pitchFamily="18" charset="0"/>
                <a:cs typeface="Times New Roman" pitchFamily="18" charset="0"/>
              </a:rPr>
              <a:t> the existing features contained in an original set of features. There are many CNN layers as shown in the basic CNN architecture with diagram.</a:t>
            </a:r>
          </a:p>
          <a:p>
            <a:pPr>
              <a:lnSpc>
                <a:spcPct val="170000"/>
              </a:lnSpc>
              <a:spcBef>
                <a:spcPts val="0"/>
              </a:spcBef>
            </a:pP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t="7223" r="2197" b="6103"/>
          <a:stretch>
            <a:fillRect/>
          </a:stretch>
        </p:blipFill>
        <p:spPr bwMode="auto">
          <a:xfrm>
            <a:off x="1619672" y="3933056"/>
            <a:ext cx="5832648" cy="283750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964488" cy="706090"/>
          </a:xfrm>
        </p:spPr>
        <p:txBody>
          <a:bodyPr>
            <a:normAutofit fontScale="90000"/>
          </a:bodyPr>
          <a:lstStyle/>
          <a:p>
            <a:r>
              <a:rPr lang="en-US" dirty="0" smtClean="0"/>
              <a:t>How Are CNN Used Image Classification?</a:t>
            </a:r>
            <a:endParaRPr lang="en-US" dirty="0"/>
          </a:p>
        </p:txBody>
      </p:sp>
      <p:sp>
        <p:nvSpPr>
          <p:cNvPr id="3" name="Content Placeholder 2"/>
          <p:cNvSpPr>
            <a:spLocks noGrp="1"/>
          </p:cNvSpPr>
          <p:nvPr>
            <p:ph idx="1"/>
          </p:nvPr>
        </p:nvSpPr>
        <p:spPr>
          <a:xfrm>
            <a:off x="179512" y="980728"/>
            <a:ext cx="8784976" cy="5688632"/>
          </a:xfrm>
        </p:spPr>
        <p:txBody>
          <a:bodyPr>
            <a:noAutofit/>
          </a:bodyPr>
          <a:lstStyle/>
          <a:p>
            <a:pPr>
              <a:lnSpc>
                <a:spcPct val="170000"/>
              </a:lnSpc>
              <a:spcBef>
                <a:spcPts val="0"/>
              </a:spcBef>
              <a:buNone/>
            </a:pPr>
            <a:r>
              <a:rPr lang="en-US" sz="1300" dirty="0" smtClean="0">
                <a:latin typeface="Times New Roman" pitchFamily="18" charset="0"/>
                <a:cs typeface="Times New Roman" pitchFamily="18" charset="0"/>
              </a:rPr>
              <a:t>CNNs excel in this task because they can automatically extract meaningful spatial features from images. Here are different layers involved in the process:</a:t>
            </a:r>
          </a:p>
          <a:p>
            <a:pPr>
              <a:lnSpc>
                <a:spcPct val="170000"/>
              </a:lnSpc>
              <a:spcBef>
                <a:spcPts val="0"/>
              </a:spcBef>
              <a:buNone/>
            </a:pPr>
            <a:r>
              <a:rPr lang="en-US" sz="1300" b="1" i="1" u="sng" dirty="0" smtClean="0">
                <a:latin typeface="Times New Roman" pitchFamily="18" charset="0"/>
                <a:cs typeface="Times New Roman" pitchFamily="18" charset="0"/>
              </a:rPr>
              <a:t>Input Layer : </a:t>
            </a:r>
            <a:r>
              <a:rPr lang="en-US" sz="1300" dirty="0" smtClean="0">
                <a:latin typeface="Times New Roman" pitchFamily="18" charset="0"/>
                <a:cs typeface="Times New Roman" pitchFamily="18" charset="0"/>
              </a:rPr>
              <a:t>The input layer of a CNN takes in the </a:t>
            </a:r>
            <a:r>
              <a:rPr lang="en-US" sz="1300" b="1" dirty="0" smtClean="0">
                <a:solidFill>
                  <a:srgbClr val="0000FF"/>
                </a:solidFill>
                <a:latin typeface="Times New Roman" pitchFamily="18" charset="0"/>
                <a:cs typeface="Times New Roman" pitchFamily="18" charset="0"/>
              </a:rPr>
              <a:t>raw image data as input</a:t>
            </a:r>
            <a:r>
              <a:rPr lang="en-US" sz="1300" dirty="0" smtClean="0">
                <a:latin typeface="Times New Roman" pitchFamily="18" charset="0"/>
                <a:cs typeface="Times New Roman" pitchFamily="18" charset="0"/>
              </a:rPr>
              <a:t>. The images are typically </a:t>
            </a:r>
            <a:r>
              <a:rPr lang="en-US" sz="1300" b="1" dirty="0" smtClean="0">
                <a:solidFill>
                  <a:srgbClr val="0000FF"/>
                </a:solidFill>
                <a:latin typeface="Times New Roman" pitchFamily="18" charset="0"/>
                <a:cs typeface="Times New Roman" pitchFamily="18" charset="0"/>
              </a:rPr>
              <a:t>represented as matrices of pixel values</a:t>
            </a:r>
            <a:r>
              <a:rPr lang="en-US" sz="1300" dirty="0" smtClean="0">
                <a:latin typeface="Times New Roman" pitchFamily="18" charset="0"/>
                <a:cs typeface="Times New Roman" pitchFamily="18" charset="0"/>
              </a:rPr>
              <a:t>. The dimensions of the input layer correspond to the size of the input images (e.g., height, width, and color channels).</a:t>
            </a:r>
          </a:p>
          <a:p>
            <a:pPr>
              <a:lnSpc>
                <a:spcPct val="170000"/>
              </a:lnSpc>
              <a:spcBef>
                <a:spcPts val="0"/>
              </a:spcBef>
              <a:buNone/>
            </a:pPr>
            <a:r>
              <a:rPr lang="en-US" sz="1300" b="1" i="1" u="sng" dirty="0" err="1" smtClean="0">
                <a:latin typeface="Times New Roman" pitchFamily="18" charset="0"/>
                <a:cs typeface="Times New Roman" pitchFamily="18" charset="0"/>
              </a:rPr>
              <a:t>Convolutional</a:t>
            </a:r>
            <a:r>
              <a:rPr lang="en-US" sz="1300" b="1" i="1" u="sng" dirty="0" smtClean="0">
                <a:latin typeface="Times New Roman" pitchFamily="18" charset="0"/>
                <a:cs typeface="Times New Roman" pitchFamily="18" charset="0"/>
              </a:rPr>
              <a:t> Layers : </a:t>
            </a:r>
            <a:r>
              <a:rPr lang="en-US" sz="1300" dirty="0" err="1" smtClean="0">
                <a:latin typeface="Times New Roman" pitchFamily="18" charset="0"/>
                <a:cs typeface="Times New Roman" pitchFamily="18" charset="0"/>
              </a:rPr>
              <a:t>Convolutional</a:t>
            </a:r>
            <a:r>
              <a:rPr lang="en-US" sz="1300" dirty="0" smtClean="0">
                <a:latin typeface="Times New Roman" pitchFamily="18" charset="0"/>
                <a:cs typeface="Times New Roman" pitchFamily="18" charset="0"/>
              </a:rPr>
              <a:t> layers are </a:t>
            </a:r>
            <a:r>
              <a:rPr lang="en-US" sz="1300" b="1" dirty="0" smtClean="0">
                <a:solidFill>
                  <a:srgbClr val="0000FF"/>
                </a:solidFill>
                <a:latin typeface="Times New Roman" pitchFamily="18" charset="0"/>
                <a:cs typeface="Times New Roman" pitchFamily="18" charset="0"/>
              </a:rPr>
              <a:t>responsible for feature extraction</a:t>
            </a:r>
            <a:r>
              <a:rPr lang="en-US" sz="1300" dirty="0" smtClean="0">
                <a:latin typeface="Times New Roman" pitchFamily="18" charset="0"/>
                <a:cs typeface="Times New Roman" pitchFamily="18" charset="0"/>
              </a:rPr>
              <a:t>. Filters (also known as </a:t>
            </a:r>
            <a:r>
              <a:rPr lang="en-US" sz="1300" b="1" dirty="0" smtClean="0">
                <a:solidFill>
                  <a:srgbClr val="0000FF"/>
                </a:solidFill>
                <a:latin typeface="Times New Roman" pitchFamily="18" charset="0"/>
                <a:cs typeface="Times New Roman" pitchFamily="18" charset="0"/>
              </a:rPr>
              <a:t>kernels</a:t>
            </a:r>
            <a:r>
              <a:rPr lang="en-US" sz="1300" dirty="0" smtClean="0">
                <a:latin typeface="Times New Roman" pitchFamily="18" charset="0"/>
                <a:cs typeface="Times New Roman" pitchFamily="18" charset="0"/>
              </a:rPr>
              <a:t>) convolve with the input images to capture relevant patterns and features(learn to detect edges, textures, </a:t>
            </a:r>
            <a:r>
              <a:rPr lang="en-US" sz="1300" dirty="0" err="1" smtClean="0">
                <a:latin typeface="Times New Roman" pitchFamily="18" charset="0"/>
                <a:cs typeface="Times New Roman" pitchFamily="18" charset="0"/>
              </a:rPr>
              <a:t>shapes,and</a:t>
            </a:r>
            <a:r>
              <a:rPr lang="en-US" sz="1300" dirty="0" smtClean="0">
                <a:latin typeface="Times New Roman" pitchFamily="18" charset="0"/>
                <a:cs typeface="Times New Roman" pitchFamily="18" charset="0"/>
              </a:rPr>
              <a:t> other important visual elements. </a:t>
            </a:r>
            <a:r>
              <a:rPr lang="en-US" sz="1400" dirty="0" smtClean="0"/>
              <a:t>Convolution is a mathematical operation that allows the </a:t>
            </a:r>
            <a:r>
              <a:rPr lang="en-US" sz="1400" b="1" dirty="0" smtClean="0">
                <a:solidFill>
                  <a:srgbClr val="C00000"/>
                </a:solidFill>
              </a:rPr>
              <a:t>merging of two sets of information</a:t>
            </a:r>
            <a:endParaRPr lang="en-US" sz="1300" b="1" dirty="0" smtClean="0">
              <a:solidFill>
                <a:srgbClr val="C00000"/>
              </a:solidFill>
              <a:latin typeface="Times New Roman" pitchFamily="18" charset="0"/>
              <a:cs typeface="Times New Roman" pitchFamily="18" charset="0"/>
            </a:endParaRPr>
          </a:p>
          <a:p>
            <a:pPr>
              <a:lnSpc>
                <a:spcPct val="170000"/>
              </a:lnSpc>
              <a:spcBef>
                <a:spcPts val="0"/>
              </a:spcBef>
              <a:buNone/>
            </a:pPr>
            <a:r>
              <a:rPr lang="en-US" sz="1300" b="1" i="1" u="sng" dirty="0" smtClean="0">
                <a:latin typeface="Times New Roman" pitchFamily="18" charset="0"/>
                <a:cs typeface="Times New Roman" pitchFamily="18" charset="0"/>
              </a:rPr>
              <a:t>Pooling Layers : </a:t>
            </a:r>
            <a:r>
              <a:rPr lang="en-US" sz="1300" dirty="0" smtClean="0">
                <a:latin typeface="Times New Roman" pitchFamily="18" charset="0"/>
                <a:cs typeface="Times New Roman" pitchFamily="18" charset="0"/>
              </a:rPr>
              <a:t>to </a:t>
            </a:r>
            <a:r>
              <a:rPr lang="en-US" sz="1300" b="1" dirty="0" smtClean="0">
                <a:solidFill>
                  <a:srgbClr val="0000FF"/>
                </a:solidFill>
                <a:latin typeface="Times New Roman" pitchFamily="18" charset="0"/>
                <a:cs typeface="Times New Roman" pitchFamily="18" charset="0"/>
              </a:rPr>
              <a:t>reduce the spatial dimensions of the feature maps </a:t>
            </a:r>
            <a:r>
              <a:rPr lang="en-US" sz="1300" dirty="0" smtClean="0">
                <a:latin typeface="Times New Roman" pitchFamily="18" charset="0"/>
                <a:cs typeface="Times New Roman" pitchFamily="18" charset="0"/>
              </a:rPr>
              <a:t>produced by the </a:t>
            </a:r>
            <a:r>
              <a:rPr lang="en-US" sz="1300" dirty="0" err="1" smtClean="0">
                <a:latin typeface="Times New Roman" pitchFamily="18" charset="0"/>
                <a:cs typeface="Times New Roman" pitchFamily="18" charset="0"/>
              </a:rPr>
              <a:t>convolutional</a:t>
            </a:r>
            <a:r>
              <a:rPr lang="en-US" sz="1300" dirty="0" smtClean="0">
                <a:latin typeface="Times New Roman" pitchFamily="18" charset="0"/>
                <a:cs typeface="Times New Roman" pitchFamily="18" charset="0"/>
              </a:rPr>
              <a:t> layers. They perform </a:t>
            </a:r>
            <a:r>
              <a:rPr lang="en-US" sz="1300" b="1" dirty="0" err="1" smtClean="0">
                <a:solidFill>
                  <a:srgbClr val="0000FF"/>
                </a:solidFill>
                <a:latin typeface="Times New Roman" pitchFamily="18" charset="0"/>
                <a:cs typeface="Times New Roman" pitchFamily="18" charset="0"/>
              </a:rPr>
              <a:t>downsampling</a:t>
            </a:r>
            <a:r>
              <a:rPr lang="en-US" sz="1300" b="1" dirty="0" smtClean="0">
                <a:solidFill>
                  <a:srgbClr val="0000FF"/>
                </a:solidFill>
                <a:latin typeface="Times New Roman" pitchFamily="18" charset="0"/>
                <a:cs typeface="Times New Roman" pitchFamily="18" charset="0"/>
              </a:rPr>
              <a:t>/</a:t>
            </a:r>
            <a:r>
              <a:rPr lang="en-US" sz="1300" b="1" dirty="0" err="1" smtClean="0">
                <a:solidFill>
                  <a:srgbClr val="0000FF"/>
                </a:solidFill>
                <a:latin typeface="Times New Roman" pitchFamily="18" charset="0"/>
                <a:cs typeface="Times New Roman" pitchFamily="18" charset="0"/>
              </a:rPr>
              <a:t>subsampling</a:t>
            </a:r>
            <a:r>
              <a:rPr lang="en-US" sz="1300" b="1" dirty="0" smtClean="0">
                <a:solidFill>
                  <a:srgbClr val="0000FF"/>
                </a:solidFill>
                <a:latin typeface="Times New Roman" pitchFamily="18" charset="0"/>
                <a:cs typeface="Times New Roman" pitchFamily="18" charset="0"/>
              </a:rPr>
              <a:t> </a:t>
            </a:r>
            <a:r>
              <a:rPr lang="en-US" sz="1300" b="1" dirty="0" smtClean="0">
                <a:solidFill>
                  <a:srgbClr val="0000FF"/>
                </a:solidFill>
                <a:latin typeface="Times New Roman" pitchFamily="18" charset="0"/>
                <a:cs typeface="Times New Roman" pitchFamily="18" charset="0"/>
              </a:rPr>
              <a:t>operations </a:t>
            </a:r>
            <a:r>
              <a:rPr lang="en-US" sz="1300" dirty="0" smtClean="0">
                <a:latin typeface="Times New Roman" pitchFamily="18" charset="0"/>
                <a:cs typeface="Times New Roman" pitchFamily="18" charset="0"/>
              </a:rPr>
              <a:t>(e.g., </a:t>
            </a:r>
            <a:r>
              <a:rPr lang="en-US" sz="1300" b="1" dirty="0" smtClean="0">
                <a:solidFill>
                  <a:srgbClr val="0000FF"/>
                </a:solidFill>
                <a:latin typeface="Times New Roman" pitchFamily="18" charset="0"/>
                <a:cs typeface="Times New Roman" pitchFamily="18" charset="0"/>
              </a:rPr>
              <a:t>max pooling</a:t>
            </a:r>
            <a:r>
              <a:rPr lang="en-US" sz="1300" dirty="0" smtClean="0">
                <a:latin typeface="Times New Roman" pitchFamily="18" charset="0"/>
                <a:cs typeface="Times New Roman" pitchFamily="18" charset="0"/>
              </a:rPr>
              <a:t>) to retain the most salient information while discarding unnecessary details. </a:t>
            </a:r>
          </a:p>
          <a:p>
            <a:pPr>
              <a:lnSpc>
                <a:spcPct val="170000"/>
              </a:lnSpc>
              <a:spcBef>
                <a:spcPts val="0"/>
              </a:spcBef>
              <a:buNone/>
            </a:pPr>
            <a:r>
              <a:rPr lang="en-US" sz="1300" b="1" i="1" u="sng" dirty="0" smtClean="0">
                <a:latin typeface="Times New Roman" pitchFamily="18" charset="0"/>
                <a:cs typeface="Times New Roman" pitchFamily="18" charset="0"/>
              </a:rPr>
              <a:t>Fully Connected Layers : </a:t>
            </a:r>
            <a:r>
              <a:rPr lang="en-US" sz="1300" dirty="0" smtClean="0">
                <a:latin typeface="Times New Roman" pitchFamily="18" charset="0"/>
                <a:cs typeface="Times New Roman" pitchFamily="18" charset="0"/>
              </a:rPr>
              <a:t>One or more fully connected layers </a:t>
            </a:r>
            <a:r>
              <a:rPr lang="en-US" sz="1300" b="1" dirty="0" smtClean="0">
                <a:solidFill>
                  <a:srgbClr val="0000FF"/>
                </a:solidFill>
                <a:latin typeface="Times New Roman" pitchFamily="18" charset="0"/>
                <a:cs typeface="Times New Roman" pitchFamily="18" charset="0"/>
              </a:rPr>
              <a:t>flatten the output of the last pooling layer </a:t>
            </a:r>
            <a:r>
              <a:rPr lang="en-US" sz="1300" dirty="0" smtClean="0">
                <a:latin typeface="Times New Roman" pitchFamily="18" charset="0"/>
                <a:cs typeface="Times New Roman" pitchFamily="18" charset="0"/>
              </a:rPr>
              <a:t>and connect to it. These </a:t>
            </a:r>
            <a:r>
              <a:rPr lang="en-US" sz="1300" b="1" dirty="0" smtClean="0">
                <a:solidFill>
                  <a:srgbClr val="0000FF"/>
                </a:solidFill>
                <a:latin typeface="Times New Roman" pitchFamily="18" charset="0"/>
                <a:cs typeface="Times New Roman" pitchFamily="18" charset="0"/>
              </a:rPr>
              <a:t>layers function as traditional neural network layers </a:t>
            </a:r>
            <a:r>
              <a:rPr lang="en-US" sz="1300" dirty="0" smtClean="0">
                <a:latin typeface="Times New Roman" pitchFamily="18" charset="0"/>
                <a:cs typeface="Times New Roman" pitchFamily="18" charset="0"/>
              </a:rPr>
              <a:t>and </a:t>
            </a:r>
            <a:r>
              <a:rPr lang="en-US" sz="1300" b="1" dirty="0" smtClean="0">
                <a:solidFill>
                  <a:srgbClr val="0000FF"/>
                </a:solidFill>
                <a:latin typeface="Times New Roman" pitchFamily="18" charset="0"/>
                <a:cs typeface="Times New Roman" pitchFamily="18" charset="0"/>
              </a:rPr>
              <a:t>classify the extracted features</a:t>
            </a:r>
            <a:r>
              <a:rPr lang="en-US" sz="1300" dirty="0" smtClean="0">
                <a:latin typeface="Times New Roman" pitchFamily="18" charset="0"/>
                <a:cs typeface="Times New Roman" pitchFamily="18" charset="0"/>
              </a:rPr>
              <a:t>. The fully connected layers learn complex relationships between features and output class probabilities or predictions.</a:t>
            </a:r>
          </a:p>
          <a:p>
            <a:pPr>
              <a:lnSpc>
                <a:spcPct val="170000"/>
              </a:lnSpc>
              <a:spcBef>
                <a:spcPts val="0"/>
              </a:spcBef>
              <a:buNone/>
            </a:pPr>
            <a:r>
              <a:rPr lang="en-US" sz="1300" b="1" i="1" u="sng" dirty="0" smtClean="0">
                <a:latin typeface="Times New Roman" pitchFamily="18" charset="0"/>
                <a:cs typeface="Times New Roman" pitchFamily="18" charset="0"/>
              </a:rPr>
              <a:t>Output Layer :</a:t>
            </a:r>
            <a:r>
              <a:rPr lang="en-US" sz="1300" dirty="0" smtClean="0">
                <a:latin typeface="Times New Roman" pitchFamily="18" charset="0"/>
                <a:cs typeface="Times New Roman" pitchFamily="18" charset="0"/>
              </a:rPr>
              <a:t>The output layer represents the final layer of the CNN algorithm steps. Additionally, it consists </a:t>
            </a:r>
            <a:r>
              <a:rPr lang="en-US" sz="1300" b="1" dirty="0" smtClean="0">
                <a:solidFill>
                  <a:srgbClr val="0000FF"/>
                </a:solidFill>
                <a:latin typeface="Times New Roman" pitchFamily="18" charset="0"/>
                <a:cs typeface="Times New Roman" pitchFamily="18" charset="0"/>
              </a:rPr>
              <a:t>of neurons equal to the number of distinct classes in the classification task</a:t>
            </a:r>
            <a:r>
              <a:rPr lang="en-US" sz="1300" dirty="0" smtClean="0">
                <a:latin typeface="Times New Roman" pitchFamily="18" charset="0"/>
                <a:cs typeface="Times New Roman" pitchFamily="18" charset="0"/>
              </a:rPr>
              <a:t>. This layer provides each </a:t>
            </a:r>
            <a:r>
              <a:rPr lang="en-US" sz="1300" b="1" dirty="0" smtClean="0">
                <a:solidFill>
                  <a:srgbClr val="0000FF"/>
                </a:solidFill>
                <a:latin typeface="Times New Roman" pitchFamily="18" charset="0"/>
                <a:cs typeface="Times New Roman" pitchFamily="18" charset="0"/>
              </a:rPr>
              <a:t>class’s classification probabilities or predictions</a:t>
            </a:r>
            <a:r>
              <a:rPr lang="en-US" sz="1300" dirty="0" smtClean="0">
                <a:latin typeface="Times New Roman" pitchFamily="18" charset="0"/>
                <a:cs typeface="Times New Roman" pitchFamily="18" charset="0"/>
              </a:rPr>
              <a:t>. Consequently, it indicates the likelihood of the input image belonging to a particular class.</a:t>
            </a:r>
            <a:endParaRPr lang="en-US" sz="1300"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79512" y="0"/>
            <a:ext cx="7823217" cy="3284984"/>
          </a:xfrm>
          <a:prstGeom prst="rect">
            <a:avLst/>
          </a:prstGeom>
          <a:noFill/>
          <a:ln w="9525">
            <a:noFill/>
            <a:miter lim="800000"/>
            <a:headEnd/>
            <a:tailEnd/>
          </a:ln>
        </p:spPr>
      </p:pic>
      <p:pic>
        <p:nvPicPr>
          <p:cNvPr id="8194" name="Picture 2"/>
          <p:cNvPicPr>
            <a:picLocks noChangeAspect="1" noChangeArrowheads="1"/>
          </p:cNvPicPr>
          <p:nvPr/>
        </p:nvPicPr>
        <p:blipFill>
          <a:blip r:embed="rId3" cstate="print"/>
          <a:srcRect/>
          <a:stretch>
            <a:fillRect/>
          </a:stretch>
        </p:blipFill>
        <p:spPr bwMode="auto">
          <a:xfrm>
            <a:off x="611560" y="3212977"/>
            <a:ext cx="7865038" cy="3645024"/>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l="5332" t="3877" b="2958"/>
          <a:stretch>
            <a:fillRect/>
          </a:stretch>
        </p:blipFill>
        <p:spPr bwMode="auto">
          <a:xfrm>
            <a:off x="323528" y="476672"/>
            <a:ext cx="8485180" cy="511256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US" b="1" dirty="0" smtClean="0"/>
              <a:t>Input layer</a:t>
            </a:r>
            <a:endParaRPr lang="en-US" dirty="0"/>
          </a:p>
        </p:txBody>
      </p:sp>
      <p:sp>
        <p:nvSpPr>
          <p:cNvPr id="3" name="Content Placeholder 2"/>
          <p:cNvSpPr>
            <a:spLocks noGrp="1"/>
          </p:cNvSpPr>
          <p:nvPr>
            <p:ph idx="1"/>
          </p:nvPr>
        </p:nvSpPr>
        <p:spPr>
          <a:xfrm>
            <a:off x="179512" y="908721"/>
            <a:ext cx="8964488" cy="2448272"/>
          </a:xfrm>
        </p:spPr>
        <p:txBody>
          <a:bodyPr>
            <a:normAutofit fontScale="70000" lnSpcReduction="20000"/>
          </a:bodyPr>
          <a:lstStyle/>
          <a:p>
            <a:pPr>
              <a:lnSpc>
                <a:spcPct val="160000"/>
              </a:lnSpc>
              <a:spcBef>
                <a:spcPts val="0"/>
              </a:spcBef>
            </a:pPr>
            <a:r>
              <a:rPr lang="en-US" dirty="0" smtClean="0">
                <a:latin typeface="Times New Roman" pitchFamily="18" charset="0"/>
                <a:cs typeface="Times New Roman" pitchFamily="18" charset="0"/>
              </a:rPr>
              <a:t>Our input image and can be </a:t>
            </a:r>
            <a:r>
              <a:rPr lang="en-US" b="1" dirty="0" smtClean="0">
                <a:solidFill>
                  <a:srgbClr val="0000FF"/>
                </a:solidFill>
                <a:latin typeface="Times New Roman" pitchFamily="18" charset="0"/>
                <a:cs typeface="Times New Roman" pitchFamily="18" charset="0"/>
              </a:rPr>
              <a:t>Grayscale or RGB</a:t>
            </a:r>
            <a:r>
              <a:rPr lang="en-US" dirty="0" smtClean="0">
                <a:latin typeface="Times New Roman" pitchFamily="18" charset="0"/>
                <a:cs typeface="Times New Roman" pitchFamily="18" charset="0"/>
              </a:rPr>
              <a:t>. Every image is made up of </a:t>
            </a:r>
            <a:r>
              <a:rPr lang="en-US" b="1" dirty="0" smtClean="0">
                <a:solidFill>
                  <a:srgbClr val="0000FF"/>
                </a:solidFill>
                <a:latin typeface="Times New Roman" pitchFamily="18" charset="0"/>
                <a:cs typeface="Times New Roman" pitchFamily="18" charset="0"/>
              </a:rPr>
              <a:t>pixels that range from 0 to 255</a:t>
            </a:r>
            <a:r>
              <a:rPr lang="en-US" dirty="0" smtClean="0">
                <a:latin typeface="Times New Roman" pitchFamily="18" charset="0"/>
                <a:cs typeface="Times New Roman" pitchFamily="18" charset="0"/>
              </a:rPr>
              <a:t>. We need </a:t>
            </a:r>
            <a:r>
              <a:rPr lang="en-US" b="1" dirty="0" smtClean="0">
                <a:solidFill>
                  <a:srgbClr val="0000FF"/>
                </a:solidFill>
                <a:latin typeface="Times New Roman" pitchFamily="18" charset="0"/>
                <a:cs typeface="Times New Roman" pitchFamily="18" charset="0"/>
              </a:rPr>
              <a:t>to normalize them </a:t>
            </a:r>
            <a:r>
              <a:rPr lang="en-US" dirty="0" err="1" smtClean="0">
                <a:latin typeface="Times New Roman" pitchFamily="18" charset="0"/>
                <a:cs typeface="Times New Roman" pitchFamily="18" charset="0"/>
              </a:rPr>
              <a:t>i.e</a:t>
            </a:r>
            <a:r>
              <a:rPr lang="en-US" dirty="0" smtClean="0">
                <a:latin typeface="Times New Roman" pitchFamily="18" charset="0"/>
                <a:cs typeface="Times New Roman" pitchFamily="18" charset="0"/>
              </a:rPr>
              <a:t> convert the </a:t>
            </a:r>
            <a:r>
              <a:rPr lang="en-US" b="1" dirty="0" smtClean="0">
                <a:solidFill>
                  <a:srgbClr val="0000FF"/>
                </a:solidFill>
                <a:latin typeface="Times New Roman" pitchFamily="18" charset="0"/>
                <a:cs typeface="Times New Roman" pitchFamily="18" charset="0"/>
              </a:rPr>
              <a:t>range between 0 to 1 </a:t>
            </a:r>
            <a:r>
              <a:rPr lang="en-US" dirty="0" smtClean="0">
                <a:latin typeface="Times New Roman" pitchFamily="18" charset="0"/>
                <a:cs typeface="Times New Roman" pitchFamily="18" charset="0"/>
              </a:rPr>
              <a:t> before passing it to the model.</a:t>
            </a:r>
          </a:p>
          <a:p>
            <a:pPr>
              <a:lnSpc>
                <a:spcPct val="160000"/>
              </a:lnSpc>
              <a:spcBef>
                <a:spcPts val="0"/>
              </a:spcBef>
            </a:pPr>
            <a:r>
              <a:rPr lang="en-US" dirty="0" smtClean="0">
                <a:latin typeface="Times New Roman" pitchFamily="18" charset="0"/>
                <a:cs typeface="Times New Roman" pitchFamily="18" charset="0"/>
              </a:rPr>
              <a:t>Below is the example of an </a:t>
            </a:r>
            <a:r>
              <a:rPr lang="en-US" b="1" dirty="0" smtClean="0">
                <a:solidFill>
                  <a:srgbClr val="C00000"/>
                </a:solidFill>
                <a:latin typeface="Times New Roman" pitchFamily="18" charset="0"/>
                <a:cs typeface="Times New Roman" pitchFamily="18" charset="0"/>
              </a:rPr>
              <a:t>input image of size 4*4 </a:t>
            </a:r>
            <a:r>
              <a:rPr lang="en-US" dirty="0" smtClean="0">
                <a:latin typeface="Times New Roman" pitchFamily="18" charset="0"/>
                <a:cs typeface="Times New Roman" pitchFamily="18" charset="0"/>
              </a:rPr>
              <a:t>and </a:t>
            </a:r>
            <a:r>
              <a:rPr lang="en-US" b="1" dirty="0" smtClean="0">
                <a:solidFill>
                  <a:srgbClr val="C00000"/>
                </a:solidFill>
                <a:latin typeface="Times New Roman" pitchFamily="18" charset="0"/>
                <a:cs typeface="Times New Roman" pitchFamily="18" charset="0"/>
              </a:rPr>
              <a:t>has 3 channels </a:t>
            </a:r>
            <a:r>
              <a:rPr lang="en-US" dirty="0" err="1" smtClean="0">
                <a:latin typeface="Times New Roman" pitchFamily="18" charset="0"/>
                <a:cs typeface="Times New Roman" pitchFamily="18" charset="0"/>
              </a:rPr>
              <a:t>i.e</a:t>
            </a:r>
            <a:r>
              <a:rPr lang="en-US" dirty="0" smtClean="0">
                <a:latin typeface="Times New Roman" pitchFamily="18" charset="0"/>
                <a:cs typeface="Times New Roman" pitchFamily="18" charset="0"/>
              </a:rPr>
              <a:t> RGB and pixel values.</a:t>
            </a:r>
          </a:p>
          <a:p>
            <a:pPr>
              <a:lnSpc>
                <a:spcPct val="160000"/>
              </a:lnSpc>
              <a:spcBef>
                <a:spcPts val="0"/>
              </a:spcBef>
            </a:pPr>
            <a:endParaRPr lang="en-US"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cstate="print"/>
          <a:srcRect/>
          <a:stretch>
            <a:fillRect/>
          </a:stretch>
        </p:blipFill>
        <p:spPr bwMode="auto">
          <a:xfrm>
            <a:off x="2483768" y="3314700"/>
            <a:ext cx="5029200" cy="3543300"/>
          </a:xfrm>
          <a:prstGeom prst="rect">
            <a:avLst/>
          </a:prstGeom>
          <a:noFill/>
          <a:ln w="9525">
            <a:noFill/>
            <a:miter lim="800000"/>
            <a:headEnd/>
            <a:tailEnd/>
          </a:ln>
        </p:spPr>
      </p:pic>
      <p:sp>
        <p:nvSpPr>
          <p:cNvPr id="28674" name="AutoShape 2" descr="https://miro.medium.com/v2/resize:fit:198/1*l6bbg1myg35Efz6Cd5tvxA.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Kernel or Filter or Feature Detectors</a:t>
            </a:r>
            <a:endParaRPr lang="en-US" dirty="0"/>
          </a:p>
        </p:txBody>
      </p:sp>
      <p:sp>
        <p:nvSpPr>
          <p:cNvPr id="3" name="Content Placeholder 2"/>
          <p:cNvSpPr>
            <a:spLocks noGrp="1"/>
          </p:cNvSpPr>
          <p:nvPr>
            <p:ph idx="1"/>
          </p:nvPr>
        </p:nvSpPr>
        <p:spPr>
          <a:xfrm>
            <a:off x="179512" y="1340768"/>
            <a:ext cx="8712968" cy="2952329"/>
          </a:xfrm>
        </p:spPr>
        <p:txBody>
          <a:bodyPr>
            <a:normAutofit fontScale="77500" lnSpcReduction="20000"/>
          </a:bodyPr>
          <a:lstStyle/>
          <a:p>
            <a:pPr>
              <a:lnSpc>
                <a:spcPct val="160000"/>
              </a:lnSpc>
              <a:spcBef>
                <a:spcPts val="0"/>
              </a:spcBef>
            </a:pPr>
            <a:r>
              <a:rPr lang="en-US" dirty="0" smtClean="0">
                <a:latin typeface="Times New Roman" pitchFamily="18" charset="0"/>
                <a:cs typeface="Times New Roman" pitchFamily="18" charset="0"/>
              </a:rPr>
              <a:t>In a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neural network, the kernel is  </a:t>
            </a:r>
            <a:r>
              <a:rPr lang="en-US" b="1" dirty="0" smtClean="0">
                <a:solidFill>
                  <a:srgbClr val="0000FF"/>
                </a:solidFill>
                <a:latin typeface="Times New Roman" pitchFamily="18" charset="0"/>
                <a:cs typeface="Times New Roman" pitchFamily="18" charset="0"/>
              </a:rPr>
              <a:t>a filter that is used to extract the features from the image</a:t>
            </a:r>
            <a:r>
              <a:rPr lang="en-US" b="1" dirty="0" smtClean="0">
                <a:latin typeface="Times New Roman" pitchFamily="18" charset="0"/>
                <a:cs typeface="Times New Roman" pitchFamily="18" charset="0"/>
              </a:rPr>
              <a:t>s</a:t>
            </a:r>
            <a:r>
              <a:rPr lang="en-US" dirty="0" smtClean="0">
                <a:latin typeface="Times New Roman" pitchFamily="18" charset="0"/>
                <a:cs typeface="Times New Roman" pitchFamily="18" charset="0"/>
              </a:rPr>
              <a:t>.</a:t>
            </a:r>
          </a:p>
          <a:p>
            <a:pPr>
              <a:lnSpc>
                <a:spcPct val="160000"/>
              </a:lnSpc>
              <a:spcBef>
                <a:spcPts val="0"/>
              </a:spcBef>
              <a:buNone/>
            </a:pPr>
            <a:r>
              <a:rPr lang="en-US" b="1" dirty="0" smtClean="0">
                <a:latin typeface="Times New Roman" pitchFamily="18" charset="0"/>
                <a:cs typeface="Times New Roman" pitchFamily="18" charset="0"/>
              </a:rPr>
              <a:t>Formula = [</a:t>
            </a:r>
            <a:r>
              <a:rPr lang="en-US" b="1" dirty="0" err="1" smtClean="0">
                <a:latin typeface="Times New Roman" pitchFamily="18" charset="0"/>
                <a:cs typeface="Times New Roman" pitchFamily="18" charset="0"/>
              </a:rPr>
              <a:t>i</a:t>
            </a:r>
            <a:r>
              <a:rPr lang="en-US" b="1" dirty="0" smtClean="0">
                <a:latin typeface="Times New Roman" pitchFamily="18" charset="0"/>
                <a:cs typeface="Times New Roman" pitchFamily="18" charset="0"/>
              </a:rPr>
              <a:t>-k]+1</a:t>
            </a:r>
            <a:endParaRPr lang="en-US" dirty="0" smtClean="0">
              <a:latin typeface="Times New Roman" pitchFamily="18" charset="0"/>
              <a:cs typeface="Times New Roman" pitchFamily="18" charset="0"/>
            </a:endParaRPr>
          </a:p>
          <a:p>
            <a:pPr>
              <a:lnSpc>
                <a:spcPct val="160000"/>
              </a:lnSpc>
              <a:spcBef>
                <a:spcPts val="0"/>
              </a:spcBef>
            </a:pP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-&gt; Size of input , K-&gt; Size of kernel</a:t>
            </a:r>
          </a:p>
          <a:p>
            <a:pPr>
              <a:lnSpc>
                <a:spcPct val="160000"/>
              </a:lnSpc>
              <a:spcBef>
                <a:spcPts val="0"/>
              </a:spcBef>
              <a:buNone/>
            </a:pPr>
            <a:r>
              <a:rPr lang="en-US" b="1" i="1" dirty="0" smtClean="0">
                <a:latin typeface="Times New Roman" pitchFamily="18" charset="0"/>
                <a:cs typeface="Times New Roman" pitchFamily="18" charset="0"/>
              </a:rPr>
              <a:t>Feature Map = Input Image x Feature Detector</a:t>
            </a:r>
            <a:endParaRPr lang="en-US" dirty="0" smtClean="0">
              <a:latin typeface="Times New Roman" pitchFamily="18" charset="0"/>
              <a:cs typeface="Times New Roman" pitchFamily="18" charset="0"/>
            </a:endParaRPr>
          </a:p>
          <a:p>
            <a:pPr>
              <a:lnSpc>
                <a:spcPct val="160000"/>
              </a:lnSpc>
              <a:spcBef>
                <a:spcPts val="0"/>
              </a:spcBef>
            </a:pPr>
            <a:endParaRPr lang="en-US"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2051720" y="4437112"/>
            <a:ext cx="6467475" cy="218122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Stride</a:t>
            </a:r>
            <a:endParaRPr lang="en-US" dirty="0"/>
          </a:p>
        </p:txBody>
      </p:sp>
      <p:sp>
        <p:nvSpPr>
          <p:cNvPr id="3" name="Content Placeholder 2"/>
          <p:cNvSpPr>
            <a:spLocks noGrp="1"/>
          </p:cNvSpPr>
          <p:nvPr>
            <p:ph idx="1"/>
          </p:nvPr>
        </p:nvSpPr>
        <p:spPr>
          <a:xfrm>
            <a:off x="179512" y="1268760"/>
            <a:ext cx="8712968" cy="2592289"/>
          </a:xfrm>
        </p:spPr>
        <p:txBody>
          <a:bodyPr>
            <a:normAutofit fontScale="62500" lnSpcReduction="20000"/>
          </a:bodyPr>
          <a:lstStyle/>
          <a:p>
            <a:pPr>
              <a:lnSpc>
                <a:spcPct val="170000"/>
              </a:lnSpc>
              <a:spcBef>
                <a:spcPts val="0"/>
              </a:spcBef>
            </a:pPr>
            <a:r>
              <a:rPr lang="en-US" dirty="0" smtClean="0">
                <a:latin typeface="Times New Roman" pitchFamily="18" charset="0"/>
                <a:cs typeface="Times New Roman" pitchFamily="18" charset="0"/>
              </a:rPr>
              <a:t>Stride is a parameter of the neural network’s filter that </a:t>
            </a:r>
            <a:r>
              <a:rPr lang="en-US" b="1" dirty="0" smtClean="0">
                <a:solidFill>
                  <a:srgbClr val="0000FF"/>
                </a:solidFill>
                <a:latin typeface="Times New Roman" pitchFamily="18" charset="0"/>
                <a:cs typeface="Times New Roman" pitchFamily="18" charset="0"/>
              </a:rPr>
              <a:t>modifies the amount of movement over the image or video</a:t>
            </a:r>
            <a:r>
              <a:rPr lang="en-US" dirty="0" smtClean="0">
                <a:latin typeface="Times New Roman" pitchFamily="18" charset="0"/>
                <a:cs typeface="Times New Roman" pitchFamily="18" charset="0"/>
              </a:rPr>
              <a:t>. we had stride 1 so it will take one by one. If we give stride 2 then it will take value by skipping the next 2 pixels.</a:t>
            </a:r>
          </a:p>
          <a:p>
            <a:pPr>
              <a:lnSpc>
                <a:spcPct val="170000"/>
              </a:lnSpc>
              <a:spcBef>
                <a:spcPts val="0"/>
              </a:spcBef>
            </a:pPr>
            <a:r>
              <a:rPr lang="en-US" b="1" dirty="0" smtClean="0">
                <a:latin typeface="Times New Roman" pitchFamily="18" charset="0"/>
                <a:cs typeface="Times New Roman" pitchFamily="18" charset="0"/>
              </a:rPr>
              <a:t>Formula =[</a:t>
            </a:r>
            <a:r>
              <a:rPr lang="en-US" b="1" dirty="0" err="1" smtClean="0">
                <a:latin typeface="Times New Roman" pitchFamily="18" charset="0"/>
                <a:cs typeface="Times New Roman" pitchFamily="18" charset="0"/>
              </a:rPr>
              <a:t>i</a:t>
            </a:r>
            <a:r>
              <a:rPr lang="en-US" b="1" dirty="0" smtClean="0">
                <a:latin typeface="Times New Roman" pitchFamily="18" charset="0"/>
                <a:cs typeface="Times New Roman" pitchFamily="18" charset="0"/>
              </a:rPr>
              <a:t>-k/s]+1</a:t>
            </a:r>
            <a:endParaRPr lang="en-US" dirty="0" smtClean="0">
              <a:latin typeface="Times New Roman" pitchFamily="18" charset="0"/>
              <a:cs typeface="Times New Roman" pitchFamily="18" charset="0"/>
            </a:endParaRPr>
          </a:p>
          <a:p>
            <a:pPr>
              <a:lnSpc>
                <a:spcPct val="170000"/>
              </a:lnSpc>
              <a:spcBef>
                <a:spcPts val="0"/>
              </a:spcBef>
            </a:pP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-&gt; Size of input , K-&gt; Size of kernel, S-&gt; Stride</a:t>
            </a:r>
          </a:p>
          <a:p>
            <a:pPr>
              <a:lnSpc>
                <a:spcPct val="170000"/>
              </a:lnSpc>
              <a:spcBef>
                <a:spcPts val="0"/>
              </a:spcBef>
            </a:pPr>
            <a:endParaRPr lang="en-US"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1475656" y="4149080"/>
            <a:ext cx="7434089" cy="187220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Padding</a:t>
            </a:r>
            <a:endParaRPr lang="en-US" dirty="0"/>
          </a:p>
        </p:txBody>
      </p:sp>
      <p:sp>
        <p:nvSpPr>
          <p:cNvPr id="3" name="Content Placeholder 2"/>
          <p:cNvSpPr>
            <a:spLocks noGrp="1"/>
          </p:cNvSpPr>
          <p:nvPr>
            <p:ph idx="1"/>
          </p:nvPr>
        </p:nvSpPr>
        <p:spPr>
          <a:xfrm>
            <a:off x="251520" y="1124744"/>
            <a:ext cx="8640960" cy="3456385"/>
          </a:xfrm>
        </p:spPr>
        <p:txBody>
          <a:bodyPr>
            <a:normAutofit fontScale="47500" lnSpcReduction="20000"/>
          </a:bodyPr>
          <a:lstStyle/>
          <a:p>
            <a:pPr>
              <a:lnSpc>
                <a:spcPct val="170000"/>
              </a:lnSpc>
              <a:spcBef>
                <a:spcPts val="0"/>
              </a:spcBef>
            </a:pPr>
            <a:r>
              <a:rPr lang="en-US" dirty="0" smtClean="0">
                <a:latin typeface="Times New Roman" pitchFamily="18" charset="0"/>
                <a:cs typeface="Times New Roman" pitchFamily="18" charset="0"/>
              </a:rPr>
              <a:t>Padding is a term relevant to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neural networks as it refers to the </a:t>
            </a:r>
            <a:r>
              <a:rPr lang="en-US" b="1" dirty="0" smtClean="0">
                <a:solidFill>
                  <a:srgbClr val="0000FF"/>
                </a:solidFill>
                <a:latin typeface="Times New Roman" pitchFamily="18" charset="0"/>
                <a:cs typeface="Times New Roman" pitchFamily="18" charset="0"/>
              </a:rPr>
              <a:t>number of pixels added to an image </a:t>
            </a:r>
            <a:r>
              <a:rPr lang="en-US" dirty="0" smtClean="0">
                <a:latin typeface="Times New Roman" pitchFamily="18" charset="0"/>
                <a:cs typeface="Times New Roman" pitchFamily="18" charset="0"/>
              </a:rPr>
              <a:t>when it is being processed by the kernel of a CNN. For example, if the padding in a CNN is set to zero, then every pixel value that is added will be of value zero. When we use the filter or Kernel to scan the image, the size of the image will go smaller. We have to avoid that because </a:t>
            </a:r>
            <a:r>
              <a:rPr lang="en-US" b="1" dirty="0" smtClean="0">
                <a:solidFill>
                  <a:srgbClr val="0000FF"/>
                </a:solidFill>
                <a:latin typeface="Times New Roman" pitchFamily="18" charset="0"/>
                <a:cs typeface="Times New Roman" pitchFamily="18" charset="0"/>
              </a:rPr>
              <a:t>we </a:t>
            </a:r>
            <a:r>
              <a:rPr lang="en-US" b="1" dirty="0" smtClean="0">
                <a:solidFill>
                  <a:srgbClr val="0000FF"/>
                </a:solidFill>
                <a:latin typeface="Times New Roman" pitchFamily="18" charset="0"/>
                <a:cs typeface="Times New Roman" pitchFamily="18" charset="0"/>
              </a:rPr>
              <a:t>want to </a:t>
            </a:r>
            <a:r>
              <a:rPr lang="en-US" b="1" dirty="0" smtClean="0">
                <a:solidFill>
                  <a:srgbClr val="0000FF"/>
                </a:solidFill>
                <a:latin typeface="Times New Roman" pitchFamily="18" charset="0"/>
                <a:cs typeface="Times New Roman" pitchFamily="18" charset="0"/>
              </a:rPr>
              <a:t>preserve the original size of the image to extract some low-level features</a:t>
            </a:r>
            <a:r>
              <a:rPr lang="en-US" dirty="0" smtClean="0">
                <a:latin typeface="Times New Roman" pitchFamily="18" charset="0"/>
                <a:cs typeface="Times New Roman" pitchFamily="18" charset="0"/>
              </a:rPr>
              <a:t>. Therefore, we will add some extra pixels outside the image.</a:t>
            </a:r>
          </a:p>
          <a:p>
            <a:pPr>
              <a:lnSpc>
                <a:spcPct val="170000"/>
              </a:lnSpc>
              <a:spcBef>
                <a:spcPts val="0"/>
              </a:spcBef>
            </a:pPr>
            <a:r>
              <a:rPr lang="en-US" b="1" dirty="0" smtClean="0">
                <a:latin typeface="Times New Roman" pitchFamily="18" charset="0"/>
                <a:cs typeface="Times New Roman" pitchFamily="18" charset="0"/>
              </a:rPr>
              <a:t>Formula =[i-k+2p/s]+1</a:t>
            </a:r>
            <a:endParaRPr lang="en-US" dirty="0" smtClean="0">
              <a:latin typeface="Times New Roman" pitchFamily="18" charset="0"/>
              <a:cs typeface="Times New Roman" pitchFamily="18" charset="0"/>
            </a:endParaRPr>
          </a:p>
          <a:p>
            <a:pPr>
              <a:lnSpc>
                <a:spcPct val="170000"/>
              </a:lnSpc>
              <a:spcBef>
                <a:spcPts val="0"/>
              </a:spcBef>
            </a:pP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-&gt; Size of input , K-&gt; Size of kernel, S-&gt; Stride, p-&gt;Padding</a:t>
            </a:r>
          </a:p>
          <a:p>
            <a:pPr>
              <a:lnSpc>
                <a:spcPct val="170000"/>
              </a:lnSpc>
              <a:spcBef>
                <a:spcPts val="0"/>
              </a:spcBef>
            </a:pPr>
            <a:endParaRPr lang="en-US"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2987824" y="4438650"/>
            <a:ext cx="5876925" cy="24193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0"/>
            <a:ext cx="4542081" cy="198884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l="3926"/>
          <a:stretch>
            <a:fillRect/>
          </a:stretch>
        </p:blipFill>
        <p:spPr bwMode="auto">
          <a:xfrm>
            <a:off x="35496" y="4437112"/>
            <a:ext cx="4392488" cy="1916446"/>
          </a:xfrm>
          <a:prstGeom prst="rect">
            <a:avLst/>
          </a:prstGeom>
          <a:noFill/>
          <a:ln w="9525">
            <a:noFill/>
            <a:miter lim="800000"/>
            <a:headEnd/>
            <a:tailEnd/>
          </a:ln>
        </p:spPr>
      </p:pic>
      <p:pic>
        <p:nvPicPr>
          <p:cNvPr id="5125" name="Picture 5"/>
          <p:cNvPicPr>
            <a:picLocks noChangeAspect="1" noChangeArrowheads="1"/>
          </p:cNvPicPr>
          <p:nvPr/>
        </p:nvPicPr>
        <p:blipFill>
          <a:blip r:embed="rId4" cstate="print"/>
          <a:srcRect l="1473" r="2761"/>
          <a:stretch>
            <a:fillRect/>
          </a:stretch>
        </p:blipFill>
        <p:spPr bwMode="auto">
          <a:xfrm>
            <a:off x="4427984" y="4581128"/>
            <a:ext cx="4680520" cy="2112933"/>
          </a:xfrm>
          <a:prstGeom prst="rect">
            <a:avLst/>
          </a:prstGeom>
          <a:noFill/>
          <a:ln w="9525">
            <a:noFill/>
            <a:miter lim="800000"/>
            <a:headEnd/>
            <a:tailEnd/>
          </a:ln>
        </p:spPr>
      </p:pic>
      <p:pic>
        <p:nvPicPr>
          <p:cNvPr id="5126" name="Picture 6"/>
          <p:cNvPicPr>
            <a:picLocks noChangeAspect="1" noChangeArrowheads="1"/>
          </p:cNvPicPr>
          <p:nvPr/>
        </p:nvPicPr>
        <p:blipFill>
          <a:blip r:embed="rId5" cstate="print"/>
          <a:srcRect/>
          <a:stretch>
            <a:fillRect/>
          </a:stretch>
        </p:blipFill>
        <p:spPr bwMode="auto">
          <a:xfrm>
            <a:off x="0" y="1916832"/>
            <a:ext cx="4716016" cy="2082849"/>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en-US" b="1" dirty="0" smtClean="0"/>
              <a:t>Convolution Layer</a:t>
            </a:r>
            <a:endParaRPr lang="en-US" dirty="0"/>
          </a:p>
        </p:txBody>
      </p:sp>
      <p:sp>
        <p:nvSpPr>
          <p:cNvPr id="3" name="Content Placeholder 2"/>
          <p:cNvSpPr>
            <a:spLocks noGrp="1"/>
          </p:cNvSpPr>
          <p:nvPr>
            <p:ph idx="1"/>
          </p:nvPr>
        </p:nvSpPr>
        <p:spPr>
          <a:xfrm>
            <a:off x="179512" y="908721"/>
            <a:ext cx="8856984" cy="2376263"/>
          </a:xfrm>
        </p:spPr>
        <p:txBody>
          <a:bodyPr>
            <a:normAutofit fontScale="70000" lnSpcReduction="20000"/>
          </a:bodyPr>
          <a:lstStyle/>
          <a:p>
            <a:pPr>
              <a:lnSpc>
                <a:spcPct val="150000"/>
              </a:lnSpc>
              <a:spcBef>
                <a:spcPts val="0"/>
              </a:spcBef>
            </a:pPr>
            <a:r>
              <a:rPr lang="en-US" dirty="0" smtClean="0">
                <a:latin typeface="Times New Roman" pitchFamily="18" charset="0"/>
                <a:cs typeface="Times New Roman" pitchFamily="18" charset="0"/>
              </a:rPr>
              <a:t>The convolution layer is the layer where the </a:t>
            </a:r>
            <a:r>
              <a:rPr lang="en-US" b="1" dirty="0" smtClean="0">
                <a:solidFill>
                  <a:srgbClr val="0000FF"/>
                </a:solidFill>
                <a:latin typeface="Times New Roman" pitchFamily="18" charset="0"/>
                <a:cs typeface="Times New Roman" pitchFamily="18" charset="0"/>
              </a:rPr>
              <a:t>filter is applied to our input image</a:t>
            </a:r>
            <a:r>
              <a:rPr lang="en-US" dirty="0" smtClean="0">
                <a:latin typeface="Times New Roman" pitchFamily="18" charset="0"/>
                <a:cs typeface="Times New Roman" pitchFamily="18" charset="0"/>
              </a:rPr>
              <a:t> to extract or detect its features. </a:t>
            </a:r>
          </a:p>
          <a:p>
            <a:pPr>
              <a:lnSpc>
                <a:spcPct val="150000"/>
              </a:lnSpc>
              <a:spcBef>
                <a:spcPts val="0"/>
              </a:spcBef>
            </a:pPr>
            <a:r>
              <a:rPr lang="en-US" dirty="0" smtClean="0">
                <a:latin typeface="Times New Roman" pitchFamily="18" charset="0"/>
                <a:cs typeface="Times New Roman" pitchFamily="18" charset="0"/>
              </a:rPr>
              <a:t>A filter is applied to the image multiple times and creates a feature map. </a:t>
            </a:r>
          </a:p>
          <a:p>
            <a:pPr>
              <a:lnSpc>
                <a:spcPct val="150000"/>
              </a:lnSpc>
              <a:spcBef>
                <a:spcPts val="0"/>
              </a:spcBef>
            </a:pPr>
            <a:r>
              <a:rPr lang="en-US" dirty="0" smtClean="0">
                <a:latin typeface="Times New Roman" pitchFamily="18" charset="0"/>
                <a:cs typeface="Times New Roman" pitchFamily="18" charset="0"/>
              </a:rPr>
              <a:t>we will take a </a:t>
            </a:r>
            <a:r>
              <a:rPr lang="en-US" b="1" dirty="0" smtClean="0">
                <a:solidFill>
                  <a:srgbClr val="0000FF"/>
                </a:solidFill>
                <a:latin typeface="Times New Roman" pitchFamily="18" charset="0"/>
                <a:cs typeface="Times New Roman" pitchFamily="18" charset="0"/>
              </a:rPr>
              <a:t>2D input image with normalized pixels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Picture 3"/>
          <p:cNvPicPr>
            <a:picLocks noChangeAspect="1" noChangeArrowheads="1"/>
          </p:cNvPicPr>
          <p:nvPr/>
        </p:nvPicPr>
        <p:blipFill>
          <a:blip r:embed="rId2" cstate="print"/>
          <a:srcRect/>
          <a:stretch>
            <a:fillRect/>
          </a:stretch>
        </p:blipFill>
        <p:spPr bwMode="auto">
          <a:xfrm>
            <a:off x="2987824" y="2852936"/>
            <a:ext cx="2347608" cy="1080120"/>
          </a:xfrm>
          <a:prstGeom prst="rect">
            <a:avLst/>
          </a:prstGeom>
          <a:noFill/>
          <a:ln w="9525">
            <a:noFill/>
            <a:miter lim="800000"/>
            <a:headEnd/>
            <a:tailEnd/>
          </a:ln>
        </p:spPr>
      </p:pic>
      <p:pic>
        <p:nvPicPr>
          <p:cNvPr id="11266" name="Picture 2"/>
          <p:cNvPicPr>
            <a:picLocks noChangeAspect="1" noChangeArrowheads="1"/>
          </p:cNvPicPr>
          <p:nvPr/>
        </p:nvPicPr>
        <p:blipFill>
          <a:blip r:embed="rId3" cstate="print"/>
          <a:srcRect/>
          <a:stretch>
            <a:fillRect/>
          </a:stretch>
        </p:blipFill>
        <p:spPr bwMode="auto">
          <a:xfrm>
            <a:off x="971600" y="4005064"/>
            <a:ext cx="7362825" cy="26289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720080"/>
          </a:xfrm>
        </p:spPr>
        <p:txBody>
          <a:bodyPr>
            <a:normAutofit fontScale="90000"/>
          </a:bodyPr>
          <a:lstStyle/>
          <a:p>
            <a:r>
              <a:rPr lang="en-US" dirty="0" smtClean="0"/>
              <a:t>RBM</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611561" y="620688"/>
            <a:ext cx="7272808" cy="2973216"/>
          </a:xfrm>
          <a:prstGeom prst="rect">
            <a:avLst/>
          </a:prstGeom>
          <a:noFill/>
          <a:ln w="9525">
            <a:noFill/>
            <a:miter lim="800000"/>
            <a:headEnd/>
            <a:tailEnd/>
          </a:ln>
        </p:spPr>
      </p:pic>
      <p:sp>
        <p:nvSpPr>
          <p:cNvPr id="5" name="TextBox 4"/>
          <p:cNvSpPr txBox="1"/>
          <p:nvPr/>
        </p:nvSpPr>
        <p:spPr>
          <a:xfrm>
            <a:off x="179512" y="3573016"/>
            <a:ext cx="8964488" cy="3139321"/>
          </a:xfrm>
          <a:prstGeom prst="rect">
            <a:avLst/>
          </a:prstGeom>
          <a:noFill/>
        </p:spPr>
        <p:txBody>
          <a:bodyPr wrap="square" numCol="2" rtlCol="0">
            <a:spAutoFit/>
          </a:bodyPr>
          <a:lstStyle/>
          <a:p>
            <a:pPr>
              <a:lnSpc>
                <a:spcPct val="150000"/>
              </a:lnSpc>
              <a:buFont typeface="Arial" pitchFamily="34" charset="0"/>
              <a:buChar char="•"/>
            </a:pPr>
            <a:r>
              <a:rPr lang="en-US" sz="1300" dirty="0" smtClean="0">
                <a:latin typeface="Times New Roman" pitchFamily="18" charset="0"/>
                <a:cs typeface="Times New Roman" pitchFamily="18" charset="0"/>
              </a:rPr>
              <a:t>User 5 so far not yet watched the movie 3.  ( all the users data will be send in vector form </a:t>
            </a:r>
            <a:r>
              <a:rPr lang="en-US" sz="1300" dirty="0" err="1" smtClean="0">
                <a:latin typeface="Times New Roman" pitchFamily="18" charset="0"/>
                <a:cs typeface="Times New Roman" pitchFamily="18" charset="0"/>
              </a:rPr>
              <a:t>eg</a:t>
            </a:r>
            <a:r>
              <a:rPr lang="en-US" sz="1300" dirty="0" smtClean="0">
                <a:latin typeface="Times New Roman" pitchFamily="18" charset="0"/>
                <a:cs typeface="Times New Roman" pitchFamily="18" charset="0"/>
              </a:rPr>
              <a:t> user1 4,2,5,4 will be send to through input layer and after some processing , it gives a vector form with 1,0,1 I hidden layer) while sending the user5 data, it checks for matching interest from other user, it gets matched with user4 and user1. user1 as 5 and user4 as 4, from this we can guess that the movie is liked by the user.</a:t>
            </a:r>
          </a:p>
          <a:p>
            <a:pPr>
              <a:lnSpc>
                <a:spcPct val="150000"/>
              </a:lnSpc>
              <a:buFont typeface="Arial" pitchFamily="34" charset="0"/>
              <a:buChar char="•"/>
            </a:pPr>
            <a:r>
              <a:rPr lang="en-US" sz="1300" dirty="0" smtClean="0">
                <a:latin typeface="Times New Roman" pitchFamily="18" charset="0"/>
                <a:cs typeface="Times New Roman" pitchFamily="18" charset="0"/>
              </a:rPr>
              <a:t>Based on the reconstructed input, user 5 is interested to watch movie 3 and recommend it.(</a:t>
            </a:r>
            <a:r>
              <a:rPr lang="en-US" sz="1300" dirty="0" err="1" smtClean="0">
                <a:latin typeface="Times New Roman" pitchFamily="18" charset="0"/>
                <a:cs typeface="Times New Roman" pitchFamily="18" charset="0"/>
              </a:rPr>
              <a:t>bex</a:t>
            </a:r>
            <a:r>
              <a:rPr lang="en-US" sz="1300" dirty="0" smtClean="0">
                <a:latin typeface="Times New Roman" pitchFamily="18" charset="0"/>
                <a:cs typeface="Times New Roman" pitchFamily="18" charset="0"/>
              </a:rPr>
              <a:t> similar taste of interest by user1 and user4)</a:t>
            </a:r>
          </a:p>
          <a:p>
            <a:pPr>
              <a:lnSpc>
                <a:spcPct val="150000"/>
              </a:lnSpc>
              <a:buFont typeface="Arial" pitchFamily="34" charset="0"/>
              <a:buChar char="•"/>
            </a:pPr>
            <a:r>
              <a:rPr lang="en-US" sz="1300" dirty="0" smtClean="0">
                <a:latin typeface="Times New Roman" pitchFamily="18" charset="0"/>
                <a:cs typeface="Times New Roman" pitchFamily="18" charset="0"/>
              </a:rPr>
              <a:t>This is called </a:t>
            </a:r>
            <a:r>
              <a:rPr lang="en-US" sz="1300" dirty="0" err="1" smtClean="0">
                <a:latin typeface="Times New Roman" pitchFamily="18" charset="0"/>
                <a:cs typeface="Times New Roman" pitchFamily="18" charset="0"/>
              </a:rPr>
              <a:t>collabrative</a:t>
            </a:r>
            <a:r>
              <a:rPr lang="en-US" sz="1300" dirty="0" smtClean="0">
                <a:latin typeface="Times New Roman" pitchFamily="18" charset="0"/>
                <a:cs typeface="Times New Roman" pitchFamily="18" charset="0"/>
              </a:rPr>
              <a:t> filtering, a type of recommender system.</a:t>
            </a:r>
          </a:p>
          <a:p>
            <a:pPr>
              <a:lnSpc>
                <a:spcPct val="150000"/>
              </a:lnSpc>
              <a:buFont typeface="Arial" pitchFamily="34" charset="0"/>
              <a:buChar char="•"/>
            </a:pPr>
            <a:r>
              <a:rPr lang="en-US" sz="1300" b="1" dirty="0" smtClean="0">
                <a:solidFill>
                  <a:srgbClr val="0000FF"/>
                </a:solidFill>
                <a:latin typeface="Times New Roman" pitchFamily="18" charset="0"/>
                <a:cs typeface="Times New Roman" pitchFamily="18" charset="0"/>
              </a:rPr>
              <a:t>Taking the given input and based on that its reconstructing a value</a:t>
            </a:r>
          </a:p>
          <a:p>
            <a:pPr>
              <a:lnSpc>
                <a:spcPct val="150000"/>
              </a:lnSpc>
              <a:buFont typeface="Arial" pitchFamily="34" charset="0"/>
              <a:buChar char="•"/>
            </a:pPr>
            <a:r>
              <a:rPr lang="en-US" sz="1300" dirty="0" smtClean="0">
                <a:latin typeface="Times New Roman" pitchFamily="18" charset="0"/>
                <a:cs typeface="Times New Roman" pitchFamily="18" charset="0"/>
              </a:rPr>
              <a:t>Such model is called </a:t>
            </a:r>
            <a:r>
              <a:rPr lang="en-US" sz="1300" b="1" dirty="0" smtClean="0">
                <a:solidFill>
                  <a:srgbClr val="C00000"/>
                </a:solidFill>
                <a:latin typeface="Times New Roman" pitchFamily="18" charset="0"/>
                <a:cs typeface="Times New Roman" pitchFamily="18" charset="0"/>
              </a:rPr>
              <a:t>restricted Boltzmann machines</a:t>
            </a:r>
            <a:r>
              <a:rPr lang="en-US" sz="1300" dirty="0" smtClean="0">
                <a:latin typeface="Times New Roman" pitchFamily="18" charset="0"/>
                <a:cs typeface="Times New Roman" pitchFamily="18" charset="0"/>
              </a:rPr>
              <a:t>.</a:t>
            </a:r>
          </a:p>
          <a:p>
            <a:pPr>
              <a:lnSpc>
                <a:spcPct val="150000"/>
              </a:lnSpc>
            </a:pPr>
            <a:r>
              <a:rPr lang="en-US" sz="1300" dirty="0" smtClean="0">
                <a:latin typeface="Times New Roman" pitchFamily="18" charset="0"/>
                <a:cs typeface="Times New Roman" pitchFamily="18" charset="0"/>
              </a:rPr>
              <a:t>Two things we can understand from this:</a:t>
            </a:r>
          </a:p>
          <a:p>
            <a:pPr>
              <a:lnSpc>
                <a:spcPct val="150000"/>
              </a:lnSpc>
              <a:buFont typeface="Arial" pitchFamily="34" charset="0"/>
              <a:buChar char="•"/>
            </a:pPr>
            <a:r>
              <a:rPr lang="en-US" sz="1300" dirty="0" smtClean="0">
                <a:latin typeface="Times New Roman" pitchFamily="18" charset="0"/>
                <a:cs typeface="Times New Roman" pitchFamily="18" charset="0"/>
              </a:rPr>
              <a:t>Here only two layers getting involved .</a:t>
            </a:r>
          </a:p>
          <a:p>
            <a:pPr>
              <a:lnSpc>
                <a:spcPct val="150000"/>
              </a:lnSpc>
              <a:buFont typeface="Arial" pitchFamily="34" charset="0"/>
              <a:buChar char="•"/>
            </a:pPr>
            <a:r>
              <a:rPr lang="en-US" sz="1300" dirty="0" smtClean="0">
                <a:latin typeface="Times New Roman" pitchFamily="18" charset="0"/>
                <a:cs typeface="Times New Roman" pitchFamily="18" charset="0"/>
              </a:rPr>
              <a:t>Its </a:t>
            </a:r>
            <a:r>
              <a:rPr lang="en-US" sz="1300" b="1" dirty="0" smtClean="0">
                <a:solidFill>
                  <a:srgbClr val="0000FF"/>
                </a:solidFill>
                <a:latin typeface="Times New Roman" pitchFamily="18" charset="0"/>
                <a:cs typeface="Times New Roman" pitchFamily="18" charset="0"/>
              </a:rPr>
              <a:t>not finding anything new</a:t>
            </a:r>
            <a:r>
              <a:rPr lang="en-US" sz="1300" dirty="0" smtClean="0">
                <a:latin typeface="Times New Roman" pitchFamily="18" charset="0"/>
                <a:cs typeface="Times New Roman" pitchFamily="18" charset="0"/>
              </a:rPr>
              <a:t>, instead its </a:t>
            </a:r>
            <a:r>
              <a:rPr lang="en-US" sz="1300" b="1" dirty="0" smtClean="0">
                <a:solidFill>
                  <a:srgbClr val="0000FF"/>
                </a:solidFill>
                <a:latin typeface="Times New Roman" pitchFamily="18" charset="0"/>
                <a:cs typeface="Times New Roman" pitchFamily="18" charset="0"/>
              </a:rPr>
              <a:t>reconstructing the input </a:t>
            </a:r>
            <a:r>
              <a:rPr lang="en-US" sz="1300" dirty="0" smtClean="0">
                <a:latin typeface="Times New Roman" pitchFamily="18" charset="0"/>
                <a:cs typeface="Times New Roman" pitchFamily="18" charset="0"/>
              </a:rPr>
              <a:t>and giving a new one</a:t>
            </a:r>
            <a:endParaRPr lang="en-US" sz="13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640960" cy="3024337"/>
          </a:xfrm>
        </p:spPr>
        <p:txBody>
          <a:bodyPr/>
          <a:lstStyle/>
          <a:p>
            <a:pPr>
              <a:lnSpc>
                <a:spcPct val="150000"/>
              </a:lnSpc>
              <a:spcBef>
                <a:spcPts val="0"/>
              </a:spcBef>
            </a:pPr>
            <a:r>
              <a:rPr lang="en-US" dirty="0" smtClean="0"/>
              <a:t>Let’s get into some </a:t>
            </a:r>
            <a:r>
              <a:rPr lang="en-US" dirty="0" err="1" smtClean="0"/>
              <a:t>maths</a:t>
            </a:r>
            <a:r>
              <a:rPr lang="en-US" dirty="0" smtClean="0"/>
              <a:t> behind getting the feature map in the above image.</a:t>
            </a:r>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971600" y="2348880"/>
            <a:ext cx="7439025" cy="34575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922114"/>
          </a:xfrm>
        </p:spPr>
        <p:txBody>
          <a:bodyPr/>
          <a:lstStyle/>
          <a:p>
            <a:r>
              <a:rPr lang="en-US" b="1" dirty="0" smtClean="0"/>
              <a:t>With stride</a:t>
            </a:r>
            <a:endParaRPr lang="en-US" b="1" dirty="0"/>
          </a:p>
        </p:txBody>
      </p:sp>
      <p:sp>
        <p:nvSpPr>
          <p:cNvPr id="3" name="Content Placeholder 2"/>
          <p:cNvSpPr>
            <a:spLocks noGrp="1"/>
          </p:cNvSpPr>
          <p:nvPr>
            <p:ph idx="1"/>
          </p:nvPr>
        </p:nvSpPr>
        <p:spPr>
          <a:xfrm>
            <a:off x="179512" y="980728"/>
            <a:ext cx="8784976" cy="3168352"/>
          </a:xfrm>
        </p:spPr>
        <p:txBody>
          <a:bodyPr>
            <a:normAutofit fontScale="47500" lnSpcReduction="20000"/>
          </a:bodyPr>
          <a:lstStyle/>
          <a:p>
            <a:pPr>
              <a:lnSpc>
                <a:spcPct val="170000"/>
              </a:lnSpc>
              <a:spcBef>
                <a:spcPts val="0"/>
              </a:spcBef>
            </a:pPr>
            <a:r>
              <a:rPr lang="en-US" b="1" dirty="0" smtClean="0">
                <a:latin typeface="Times New Roman" pitchFamily="18" charset="0"/>
                <a:cs typeface="Times New Roman" pitchFamily="18" charset="0"/>
              </a:rPr>
              <a:t>In the next step, the filter is shifted by one column.</a:t>
            </a:r>
          </a:p>
          <a:p>
            <a:pPr>
              <a:lnSpc>
                <a:spcPct val="170000"/>
              </a:lnSpc>
              <a:spcBef>
                <a:spcPts val="0"/>
              </a:spcBef>
            </a:pPr>
            <a:r>
              <a:rPr lang="en-US" dirty="0" smtClean="0">
                <a:latin typeface="Times New Roman" pitchFamily="18" charset="0"/>
                <a:cs typeface="Times New Roman" pitchFamily="18" charset="0"/>
              </a:rPr>
              <a:t>This jump to the next column or row is known</a:t>
            </a:r>
            <a:r>
              <a:rPr lang="en-US" b="1" dirty="0" smtClean="0">
                <a:latin typeface="Times New Roman" pitchFamily="18" charset="0"/>
                <a:cs typeface="Times New Roman" pitchFamily="18" charset="0"/>
              </a:rPr>
              <a:t> as stride .</a:t>
            </a:r>
          </a:p>
          <a:p>
            <a:pPr>
              <a:lnSpc>
                <a:spcPct val="170000"/>
              </a:lnSpc>
              <a:spcBef>
                <a:spcPts val="0"/>
              </a:spcBef>
            </a:pPr>
            <a:r>
              <a:rPr lang="en-US" dirty="0" smtClean="0">
                <a:latin typeface="Times New Roman" pitchFamily="18" charset="0"/>
                <a:cs typeface="Times New Roman" pitchFamily="18" charset="0"/>
              </a:rPr>
              <a:t>we are taking a stride of 1 which means we are shifting by one column.</a:t>
            </a:r>
          </a:p>
          <a:p>
            <a:pPr>
              <a:lnSpc>
                <a:spcPct val="170000"/>
              </a:lnSpc>
              <a:spcBef>
                <a:spcPts val="0"/>
              </a:spcBef>
            </a:pPr>
            <a:r>
              <a:rPr lang="en-US" dirty="0" smtClean="0">
                <a:latin typeface="Times New Roman" pitchFamily="18" charset="0"/>
                <a:cs typeface="Times New Roman" pitchFamily="18" charset="0"/>
              </a:rPr>
              <a:t>Similarly, the </a:t>
            </a:r>
            <a:r>
              <a:rPr lang="en-US" b="1" dirty="0" smtClean="0">
                <a:solidFill>
                  <a:srgbClr val="0000FF"/>
                </a:solidFill>
                <a:latin typeface="Times New Roman" pitchFamily="18" charset="0"/>
                <a:cs typeface="Times New Roman" pitchFamily="18" charset="0"/>
              </a:rPr>
              <a:t>filter passes over the entire image </a:t>
            </a:r>
            <a:r>
              <a:rPr lang="en-US" dirty="0" smtClean="0">
                <a:latin typeface="Times New Roman" pitchFamily="18" charset="0"/>
                <a:cs typeface="Times New Roman" pitchFamily="18" charset="0"/>
              </a:rPr>
              <a:t>and we get our </a:t>
            </a:r>
            <a:r>
              <a:rPr lang="en-US" b="1" dirty="0" smtClean="0">
                <a:solidFill>
                  <a:srgbClr val="0000FF"/>
                </a:solidFill>
                <a:latin typeface="Times New Roman" pitchFamily="18" charset="0"/>
                <a:cs typeface="Times New Roman" pitchFamily="18" charset="0"/>
              </a:rPr>
              <a:t>final Feature Map</a:t>
            </a:r>
            <a:r>
              <a:rPr lang="en-US" dirty="0" smtClean="0">
                <a:latin typeface="Times New Roman" pitchFamily="18" charset="0"/>
                <a:cs typeface="Times New Roman" pitchFamily="18" charset="0"/>
              </a:rPr>
              <a:t>. Once we get the feature map, an </a:t>
            </a:r>
            <a:r>
              <a:rPr lang="en-US" b="1" dirty="0" smtClean="0">
                <a:solidFill>
                  <a:srgbClr val="0000FF"/>
                </a:solidFill>
                <a:latin typeface="Times New Roman" pitchFamily="18" charset="0"/>
                <a:cs typeface="Times New Roman" pitchFamily="18" charset="0"/>
              </a:rPr>
              <a:t>activation function is applied </a:t>
            </a:r>
            <a:r>
              <a:rPr lang="en-US" dirty="0" smtClean="0">
                <a:latin typeface="Times New Roman" pitchFamily="18" charset="0"/>
                <a:cs typeface="Times New Roman" pitchFamily="18" charset="0"/>
              </a:rPr>
              <a:t>to it for </a:t>
            </a:r>
            <a:r>
              <a:rPr lang="en-US" b="1" dirty="0" smtClean="0">
                <a:solidFill>
                  <a:srgbClr val="0000FF"/>
                </a:solidFill>
                <a:latin typeface="Times New Roman" pitchFamily="18" charset="0"/>
                <a:cs typeface="Times New Roman" pitchFamily="18" charset="0"/>
              </a:rPr>
              <a:t>introducing nonlinearity</a:t>
            </a:r>
            <a:r>
              <a:rPr lang="en-US" dirty="0" smtClean="0">
                <a:latin typeface="Times New Roman" pitchFamily="18" charset="0"/>
                <a:cs typeface="Times New Roman" pitchFamily="18" charset="0"/>
              </a:rPr>
              <a:t>.</a:t>
            </a:r>
          </a:p>
          <a:p>
            <a:pPr>
              <a:lnSpc>
                <a:spcPct val="170000"/>
              </a:lnSpc>
              <a:spcBef>
                <a:spcPts val="0"/>
              </a:spcBef>
            </a:pPr>
            <a:r>
              <a:rPr lang="en-US" dirty="0" smtClean="0">
                <a:latin typeface="Times New Roman" pitchFamily="18" charset="0"/>
                <a:cs typeface="Times New Roman" pitchFamily="18" charset="0"/>
              </a:rPr>
              <a:t>A point to note here is that the </a:t>
            </a:r>
            <a:r>
              <a:rPr lang="en-US" b="1" dirty="0" smtClean="0">
                <a:solidFill>
                  <a:srgbClr val="C00000"/>
                </a:solidFill>
                <a:latin typeface="Times New Roman" pitchFamily="18" charset="0"/>
                <a:cs typeface="Times New Roman" pitchFamily="18" charset="0"/>
              </a:rPr>
              <a:t>Feature map we get is smaller than the size of our image</a:t>
            </a:r>
            <a:r>
              <a:rPr lang="en-US" dirty="0" smtClean="0">
                <a:latin typeface="Times New Roman" pitchFamily="18" charset="0"/>
                <a:cs typeface="Times New Roman" pitchFamily="18" charset="0"/>
              </a:rPr>
              <a:t>. As we </a:t>
            </a:r>
            <a:r>
              <a:rPr lang="en-US" b="1" dirty="0" smtClean="0">
                <a:solidFill>
                  <a:srgbClr val="C00000"/>
                </a:solidFill>
                <a:latin typeface="Times New Roman" pitchFamily="18" charset="0"/>
                <a:cs typeface="Times New Roman" pitchFamily="18" charset="0"/>
              </a:rPr>
              <a:t>increase the value of stride </a:t>
            </a:r>
            <a:r>
              <a:rPr lang="en-US" dirty="0" smtClean="0">
                <a:latin typeface="Times New Roman" pitchFamily="18" charset="0"/>
                <a:cs typeface="Times New Roman" pitchFamily="18" charset="0"/>
              </a:rPr>
              <a:t>the size of the </a:t>
            </a:r>
            <a:r>
              <a:rPr lang="en-US" b="1" dirty="0" smtClean="0">
                <a:solidFill>
                  <a:srgbClr val="C00000"/>
                </a:solidFill>
                <a:latin typeface="Times New Roman" pitchFamily="18" charset="0"/>
                <a:cs typeface="Times New Roman" pitchFamily="18" charset="0"/>
              </a:rPr>
              <a:t>feature map decreases</a:t>
            </a:r>
            <a:r>
              <a:rPr lang="en-US" dirty="0" smtClean="0">
                <a:latin typeface="Times New Roman" pitchFamily="18" charset="0"/>
                <a:cs typeface="Times New Roman" pitchFamily="18" charset="0"/>
              </a:rPr>
              <a:t>.</a:t>
            </a:r>
          </a:p>
          <a:p>
            <a:pPr>
              <a:lnSpc>
                <a:spcPct val="170000"/>
              </a:lnSpc>
              <a:spcBef>
                <a:spcPts val="0"/>
              </a:spcBef>
            </a:pPr>
            <a:endParaRPr lang="en-US"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cstate="print"/>
          <a:srcRect/>
          <a:stretch>
            <a:fillRect/>
          </a:stretch>
        </p:blipFill>
        <p:spPr bwMode="auto">
          <a:xfrm>
            <a:off x="899592" y="3717032"/>
            <a:ext cx="6408712" cy="300851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611560" y="260648"/>
            <a:ext cx="7410450" cy="295275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043608" y="3861048"/>
            <a:ext cx="7305675" cy="271462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Pooling Layer</a:t>
            </a:r>
            <a:endParaRPr lang="en-US" dirty="0"/>
          </a:p>
        </p:txBody>
      </p:sp>
      <p:sp>
        <p:nvSpPr>
          <p:cNvPr id="3" name="Content Placeholder 2"/>
          <p:cNvSpPr>
            <a:spLocks noGrp="1"/>
          </p:cNvSpPr>
          <p:nvPr>
            <p:ph idx="1"/>
          </p:nvPr>
        </p:nvSpPr>
        <p:spPr>
          <a:xfrm>
            <a:off x="251520" y="1196753"/>
            <a:ext cx="8640960" cy="2664296"/>
          </a:xfrm>
        </p:spPr>
        <p:txBody>
          <a:bodyPr>
            <a:normAutofit fontScale="77500" lnSpcReduction="20000"/>
          </a:bodyPr>
          <a:lstStyle/>
          <a:p>
            <a:pPr>
              <a:lnSpc>
                <a:spcPct val="150000"/>
              </a:lnSpc>
              <a:spcBef>
                <a:spcPts val="0"/>
              </a:spcBef>
            </a:pPr>
            <a:r>
              <a:rPr lang="en-US" dirty="0" smtClean="0">
                <a:latin typeface="Times New Roman" pitchFamily="18" charset="0"/>
                <a:cs typeface="Times New Roman" pitchFamily="18" charset="0"/>
              </a:rPr>
              <a:t>The pooling layer is applied after the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layer and is used to </a:t>
            </a:r>
            <a:r>
              <a:rPr lang="en-US" b="1" dirty="0" smtClean="0">
                <a:solidFill>
                  <a:srgbClr val="0000FF"/>
                </a:solidFill>
                <a:latin typeface="Times New Roman" pitchFamily="18" charset="0"/>
                <a:cs typeface="Times New Roman" pitchFamily="18" charset="0"/>
              </a:rPr>
              <a:t>reduce the dimensions of the feature map </a:t>
            </a:r>
            <a:r>
              <a:rPr lang="en-US" dirty="0" smtClean="0">
                <a:latin typeface="Times New Roman" pitchFamily="18" charset="0"/>
                <a:cs typeface="Times New Roman" pitchFamily="18" charset="0"/>
              </a:rPr>
              <a:t>which helps in </a:t>
            </a:r>
            <a:r>
              <a:rPr lang="en-US" b="1" dirty="0" smtClean="0">
                <a:solidFill>
                  <a:srgbClr val="C00000"/>
                </a:solidFill>
                <a:latin typeface="Times New Roman" pitchFamily="18" charset="0"/>
                <a:cs typeface="Times New Roman" pitchFamily="18" charset="0"/>
              </a:rPr>
              <a:t>preserving the important information or features </a:t>
            </a:r>
            <a:r>
              <a:rPr lang="en-US" dirty="0" smtClean="0">
                <a:latin typeface="Times New Roman" pitchFamily="18" charset="0"/>
                <a:cs typeface="Times New Roman" pitchFamily="18" charset="0"/>
              </a:rPr>
              <a:t>of the input image and reduces the computation time.</a:t>
            </a:r>
            <a:endParaRPr lang="en-US" dirty="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cstate="print"/>
          <a:srcRect/>
          <a:stretch>
            <a:fillRect/>
          </a:stretch>
        </p:blipFill>
        <p:spPr bwMode="auto">
          <a:xfrm>
            <a:off x="1187624" y="4419600"/>
            <a:ext cx="7000875" cy="2438400"/>
          </a:xfrm>
          <a:prstGeom prst="rect">
            <a:avLst/>
          </a:prstGeom>
          <a:noFill/>
          <a:ln w="9525">
            <a:noFill/>
            <a:miter lim="800000"/>
            <a:headEnd/>
            <a:tailEnd/>
          </a:ln>
        </p:spPr>
      </p:pic>
      <p:pic>
        <p:nvPicPr>
          <p:cNvPr id="23553" name="Picture 1"/>
          <p:cNvPicPr>
            <a:picLocks noChangeAspect="1" noChangeArrowheads="1"/>
          </p:cNvPicPr>
          <p:nvPr/>
        </p:nvPicPr>
        <p:blipFill>
          <a:blip r:embed="rId3" cstate="print"/>
          <a:srcRect/>
          <a:stretch>
            <a:fillRect/>
          </a:stretch>
        </p:blipFill>
        <p:spPr bwMode="auto">
          <a:xfrm>
            <a:off x="4283968" y="3429000"/>
            <a:ext cx="1872208" cy="105085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792088"/>
          </a:xfrm>
        </p:spPr>
        <p:txBody>
          <a:bodyPr>
            <a:normAutofit/>
          </a:bodyPr>
          <a:lstStyle/>
          <a:p>
            <a:r>
              <a:rPr lang="en-US" b="1" dirty="0" smtClean="0"/>
              <a:t>Pooling</a:t>
            </a:r>
            <a:endParaRPr lang="en-US" dirty="0"/>
          </a:p>
        </p:txBody>
      </p:sp>
      <p:sp>
        <p:nvSpPr>
          <p:cNvPr id="3" name="Content Placeholder 2"/>
          <p:cNvSpPr>
            <a:spLocks noGrp="1"/>
          </p:cNvSpPr>
          <p:nvPr>
            <p:ph idx="1"/>
          </p:nvPr>
        </p:nvSpPr>
        <p:spPr>
          <a:xfrm>
            <a:off x="179512" y="908720"/>
            <a:ext cx="8784976" cy="2592288"/>
          </a:xfrm>
        </p:spPr>
        <p:txBody>
          <a:bodyPr>
            <a:normAutofit fontScale="47500" lnSpcReduction="20000"/>
          </a:bodyPr>
          <a:lstStyle/>
          <a:p>
            <a:pPr>
              <a:lnSpc>
                <a:spcPct val="170000"/>
              </a:lnSpc>
              <a:spcBef>
                <a:spcPts val="0"/>
              </a:spcBef>
              <a:buNone/>
            </a:pPr>
            <a:r>
              <a:rPr lang="en-US" dirty="0" smtClean="0">
                <a:latin typeface="Times New Roman" pitchFamily="18" charset="0"/>
                <a:cs typeface="Times New Roman" pitchFamily="18" charset="0"/>
              </a:rPr>
              <a:t>The </a:t>
            </a:r>
            <a:r>
              <a:rPr lang="en-US" dirty="0" smtClean="0">
                <a:latin typeface="Times New Roman" pitchFamily="18" charset="0"/>
                <a:cs typeface="Times New Roman" pitchFamily="18" charset="0"/>
              </a:rPr>
              <a:t>following are some methods for pooling</a:t>
            </a:r>
            <a:r>
              <a:rPr lang="en-US" dirty="0" smtClean="0">
                <a:latin typeface="Times New Roman" pitchFamily="18" charset="0"/>
                <a:cs typeface="Times New Roman" pitchFamily="18" charset="0"/>
              </a:rPr>
              <a:t>:</a:t>
            </a:r>
          </a:p>
          <a:p>
            <a:pPr>
              <a:lnSpc>
                <a:spcPct val="170000"/>
              </a:lnSpc>
              <a:spcBef>
                <a:spcPts val="0"/>
              </a:spcBef>
            </a:pPr>
            <a:r>
              <a:rPr lang="en-US" b="1" dirty="0" smtClean="0">
                <a:latin typeface="Times New Roman" pitchFamily="18" charset="0"/>
                <a:cs typeface="Times New Roman" pitchFamily="18" charset="0"/>
              </a:rPr>
              <a:t>Min Pooling:</a:t>
            </a:r>
            <a:r>
              <a:rPr lang="en-US" dirty="0" smtClean="0">
                <a:latin typeface="Times New Roman" pitchFamily="18" charset="0"/>
                <a:cs typeface="Times New Roman" pitchFamily="18" charset="0"/>
              </a:rPr>
              <a:t> It </a:t>
            </a:r>
            <a:r>
              <a:rPr lang="en-US" b="1" dirty="0" smtClean="0">
                <a:solidFill>
                  <a:srgbClr val="0000FF"/>
                </a:solidFill>
                <a:latin typeface="Times New Roman" pitchFamily="18" charset="0"/>
                <a:cs typeface="Times New Roman" pitchFamily="18" charset="0"/>
              </a:rPr>
              <a:t>chooses the </a:t>
            </a:r>
            <a:r>
              <a:rPr lang="en-US" b="1" dirty="0" smtClean="0">
                <a:solidFill>
                  <a:srgbClr val="0000FF"/>
                </a:solidFill>
                <a:latin typeface="Times New Roman" pitchFamily="18" charset="0"/>
                <a:cs typeface="Times New Roman" pitchFamily="18" charset="0"/>
              </a:rPr>
              <a:t>least </a:t>
            </a:r>
            <a:r>
              <a:rPr lang="en-US" b="1" dirty="0" smtClean="0">
                <a:solidFill>
                  <a:srgbClr val="0000FF"/>
                </a:solidFill>
                <a:latin typeface="Times New Roman" pitchFamily="18" charset="0"/>
                <a:cs typeface="Times New Roman" pitchFamily="18" charset="0"/>
              </a:rPr>
              <a:t>significant </a:t>
            </a:r>
            <a:r>
              <a:rPr lang="en-US" dirty="0" smtClean="0">
                <a:latin typeface="Times New Roman" pitchFamily="18" charset="0"/>
                <a:cs typeface="Times New Roman" pitchFamily="18" charset="0"/>
              </a:rPr>
              <a:t>element from the feature </a:t>
            </a:r>
            <a:r>
              <a:rPr lang="en-US" dirty="0" smtClean="0">
                <a:latin typeface="Times New Roman" pitchFamily="18" charset="0"/>
                <a:cs typeface="Times New Roman" pitchFamily="18" charset="0"/>
              </a:rPr>
              <a:t>map. </a:t>
            </a:r>
            <a:r>
              <a:rPr lang="en-US" b="1" dirty="0" smtClean="0">
                <a:solidFill>
                  <a:srgbClr val="C00000"/>
                </a:solidFill>
                <a:latin typeface="Times New Roman" pitchFamily="18" charset="0"/>
                <a:cs typeface="Times New Roman" pitchFamily="18" charset="0"/>
              </a:rPr>
              <a:t>(used when image has lighter background)</a:t>
            </a:r>
            <a:endParaRPr lang="en-US" b="1" dirty="0" smtClean="0">
              <a:solidFill>
                <a:srgbClr val="C00000"/>
              </a:solidFill>
              <a:latin typeface="Times New Roman" pitchFamily="18" charset="0"/>
              <a:cs typeface="Times New Roman" pitchFamily="18" charset="0"/>
            </a:endParaRPr>
          </a:p>
          <a:p>
            <a:pPr>
              <a:lnSpc>
                <a:spcPct val="170000"/>
              </a:lnSpc>
              <a:spcBef>
                <a:spcPts val="0"/>
              </a:spcBef>
            </a:pPr>
            <a:r>
              <a:rPr lang="en-US" b="1" i="1" dirty="0" smtClean="0">
                <a:latin typeface="Times New Roman" pitchFamily="18" charset="0"/>
                <a:cs typeface="Times New Roman" pitchFamily="18" charset="0"/>
              </a:rPr>
              <a:t>Max-pooling</a:t>
            </a:r>
            <a:r>
              <a:rPr lang="en-US" dirty="0" smtClean="0">
                <a:latin typeface="Times New Roman" pitchFamily="18" charset="0"/>
                <a:cs typeface="Times New Roman" pitchFamily="18" charset="0"/>
              </a:rPr>
              <a:t>: It </a:t>
            </a:r>
            <a:r>
              <a:rPr lang="en-US" b="1" dirty="0" smtClean="0">
                <a:solidFill>
                  <a:srgbClr val="0000FF"/>
                </a:solidFill>
                <a:latin typeface="Times New Roman" pitchFamily="18" charset="0"/>
                <a:cs typeface="Times New Roman" pitchFamily="18" charset="0"/>
              </a:rPr>
              <a:t>chooses the most significant element </a:t>
            </a:r>
            <a:r>
              <a:rPr lang="en-US" dirty="0" smtClean="0">
                <a:latin typeface="Times New Roman" pitchFamily="18" charset="0"/>
                <a:cs typeface="Times New Roman" pitchFamily="18" charset="0"/>
              </a:rPr>
              <a:t>from the feature map. The feature map’s significant features are stored in the resulting max-pooled layer. It is the most popular method since it produces the best outcomes.</a:t>
            </a:r>
            <a:r>
              <a:rPr lang="en-US" b="1" dirty="0" smtClean="0">
                <a:solidFill>
                  <a:srgbClr val="C00000"/>
                </a:solidFill>
                <a:latin typeface="Times New Roman" pitchFamily="18" charset="0"/>
                <a:cs typeface="Times New Roman" pitchFamily="18" charset="0"/>
              </a:rPr>
              <a:t> (used when image has </a:t>
            </a:r>
            <a:r>
              <a:rPr lang="en-US" b="1" dirty="0" smtClean="0">
                <a:solidFill>
                  <a:srgbClr val="C00000"/>
                </a:solidFill>
                <a:latin typeface="Times New Roman" pitchFamily="18" charset="0"/>
                <a:cs typeface="Times New Roman" pitchFamily="18" charset="0"/>
              </a:rPr>
              <a:t>dark </a:t>
            </a:r>
            <a:r>
              <a:rPr lang="en-US" b="1" dirty="0" smtClean="0">
                <a:solidFill>
                  <a:srgbClr val="C00000"/>
                </a:solidFill>
                <a:latin typeface="Times New Roman" pitchFamily="18" charset="0"/>
                <a:cs typeface="Times New Roman" pitchFamily="18" charset="0"/>
              </a:rPr>
              <a:t>background)</a:t>
            </a:r>
            <a:endParaRPr lang="en-US" dirty="0" smtClean="0">
              <a:latin typeface="Times New Roman" pitchFamily="18" charset="0"/>
              <a:cs typeface="Times New Roman" pitchFamily="18" charset="0"/>
            </a:endParaRPr>
          </a:p>
          <a:p>
            <a:pPr>
              <a:lnSpc>
                <a:spcPct val="170000"/>
              </a:lnSpc>
              <a:spcBef>
                <a:spcPts val="0"/>
              </a:spcBef>
            </a:pPr>
            <a:r>
              <a:rPr lang="en-US" b="1" i="1" dirty="0" smtClean="0">
                <a:latin typeface="Times New Roman" pitchFamily="18" charset="0"/>
                <a:cs typeface="Times New Roman" pitchFamily="18" charset="0"/>
              </a:rPr>
              <a:t>Average </a:t>
            </a:r>
            <a:r>
              <a:rPr lang="en-US" b="1" i="1" dirty="0" smtClean="0">
                <a:latin typeface="Times New Roman" pitchFamily="18" charset="0"/>
                <a:cs typeface="Times New Roman" pitchFamily="18" charset="0"/>
              </a:rPr>
              <a:t>pooling</a:t>
            </a:r>
            <a:r>
              <a:rPr lang="en-US" dirty="0" smtClean="0">
                <a:latin typeface="Times New Roman" pitchFamily="18" charset="0"/>
                <a:cs typeface="Times New Roman" pitchFamily="18" charset="0"/>
              </a:rPr>
              <a:t>: It entails calculating the average for each region of the feature map.</a:t>
            </a:r>
          </a:p>
          <a:p>
            <a:pPr>
              <a:lnSpc>
                <a:spcPct val="170000"/>
              </a:lnSpc>
              <a:spcBef>
                <a:spcPts val="0"/>
              </a:spcBef>
            </a:pPr>
            <a:endParaRPr lang="en-US"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t="6545" r="2386" b="8365"/>
          <a:stretch>
            <a:fillRect/>
          </a:stretch>
        </p:blipFill>
        <p:spPr bwMode="auto">
          <a:xfrm>
            <a:off x="0" y="4210644"/>
            <a:ext cx="3923928" cy="2170683"/>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l="3141" r="3220" b="5283"/>
          <a:stretch>
            <a:fillRect/>
          </a:stretch>
        </p:blipFill>
        <p:spPr bwMode="auto">
          <a:xfrm>
            <a:off x="3922912" y="3476282"/>
            <a:ext cx="5221088" cy="3381718"/>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Flatten</a:t>
            </a:r>
            <a:endParaRPr lang="en-US" dirty="0"/>
          </a:p>
        </p:txBody>
      </p:sp>
      <p:sp>
        <p:nvSpPr>
          <p:cNvPr id="3" name="Content Placeholder 2"/>
          <p:cNvSpPr>
            <a:spLocks noGrp="1"/>
          </p:cNvSpPr>
          <p:nvPr>
            <p:ph idx="1"/>
          </p:nvPr>
        </p:nvSpPr>
        <p:spPr>
          <a:xfrm>
            <a:off x="457200" y="1600201"/>
            <a:ext cx="8686800" cy="1756791"/>
          </a:xfrm>
        </p:spPr>
        <p:txBody>
          <a:bodyPr>
            <a:normAutofit fontScale="62500" lnSpcReduction="20000"/>
          </a:bodyPr>
          <a:lstStyle/>
          <a:p>
            <a:pPr>
              <a:lnSpc>
                <a:spcPct val="150000"/>
              </a:lnSpc>
              <a:spcBef>
                <a:spcPts val="0"/>
              </a:spcBef>
            </a:pPr>
            <a:r>
              <a:rPr lang="en-US" dirty="0" smtClean="0">
                <a:latin typeface="Times New Roman" pitchFamily="18" charset="0"/>
                <a:cs typeface="Times New Roman" pitchFamily="18" charset="0"/>
              </a:rPr>
              <a:t>Flattening is used to </a:t>
            </a:r>
            <a:r>
              <a:rPr lang="en-US" b="1" dirty="0" smtClean="0">
                <a:solidFill>
                  <a:srgbClr val="0000FF"/>
                </a:solidFill>
                <a:latin typeface="Times New Roman" pitchFamily="18" charset="0"/>
                <a:cs typeface="Times New Roman" pitchFamily="18" charset="0"/>
              </a:rPr>
              <a:t>convert all the resultant 2-Dimensional arrays </a:t>
            </a:r>
            <a:r>
              <a:rPr lang="en-US" dirty="0" smtClean="0">
                <a:latin typeface="Times New Roman" pitchFamily="18" charset="0"/>
                <a:cs typeface="Times New Roman" pitchFamily="18" charset="0"/>
              </a:rPr>
              <a:t>from pooled feature maps into a </a:t>
            </a:r>
            <a:r>
              <a:rPr lang="en-US" b="1" dirty="0" smtClean="0">
                <a:solidFill>
                  <a:srgbClr val="0000FF"/>
                </a:solidFill>
                <a:latin typeface="Times New Roman" pitchFamily="18" charset="0"/>
                <a:cs typeface="Times New Roman" pitchFamily="18" charset="0"/>
              </a:rPr>
              <a:t>single long continuous linear vector</a:t>
            </a:r>
            <a:r>
              <a:rPr lang="en-US"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nSpc>
                <a:spcPct val="150000"/>
              </a:lnSpc>
              <a:spcBef>
                <a:spcPts val="0"/>
              </a:spcBef>
            </a:pPr>
            <a:r>
              <a:rPr lang="en-US" dirty="0" smtClean="0">
                <a:latin typeface="Times New Roman" pitchFamily="18" charset="0"/>
                <a:cs typeface="Times New Roman" pitchFamily="18" charset="0"/>
              </a:rPr>
              <a:t>The </a:t>
            </a:r>
            <a:r>
              <a:rPr lang="en-US" dirty="0" smtClean="0">
                <a:latin typeface="Times New Roman" pitchFamily="18" charset="0"/>
                <a:cs typeface="Times New Roman" pitchFamily="18" charset="0"/>
              </a:rPr>
              <a:t>flattened matrix is fed as input to the fully connected layer to classify the image.</a:t>
            </a:r>
            <a:endParaRPr lang="en-US"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cstate="print"/>
          <a:srcRect/>
          <a:stretch>
            <a:fillRect/>
          </a:stretch>
        </p:blipFill>
        <p:spPr bwMode="auto">
          <a:xfrm>
            <a:off x="2123728" y="3284984"/>
            <a:ext cx="5106460" cy="324036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Fully Connected Layer</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spcBef>
                <a:spcPts val="0"/>
              </a:spcBef>
            </a:pPr>
            <a:r>
              <a:rPr lang="en-US" dirty="0" smtClean="0">
                <a:latin typeface="Times New Roman" pitchFamily="18" charset="0"/>
                <a:cs typeface="Times New Roman" pitchFamily="18" charset="0"/>
              </a:rPr>
              <a:t>The Fully connected layer (as we have in ANN) is </a:t>
            </a:r>
            <a:r>
              <a:rPr lang="en-US" b="1" dirty="0" smtClean="0">
                <a:solidFill>
                  <a:srgbClr val="0000FF"/>
                </a:solidFill>
                <a:latin typeface="Times New Roman" pitchFamily="18" charset="0"/>
                <a:cs typeface="Times New Roman" pitchFamily="18" charset="0"/>
              </a:rPr>
              <a:t>used for classifying the input image into a label</a:t>
            </a:r>
            <a:r>
              <a:rPr lang="en-US"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nSpc>
                <a:spcPct val="150000"/>
              </a:lnSpc>
              <a:spcBef>
                <a:spcPts val="0"/>
              </a:spcBef>
            </a:pPr>
            <a:r>
              <a:rPr lang="en-US" dirty="0" smtClean="0">
                <a:latin typeface="Times New Roman" pitchFamily="18" charset="0"/>
                <a:cs typeface="Times New Roman" pitchFamily="18" charset="0"/>
              </a:rPr>
              <a:t>This </a:t>
            </a:r>
            <a:r>
              <a:rPr lang="en-US" dirty="0" smtClean="0">
                <a:latin typeface="Times New Roman" pitchFamily="18" charset="0"/>
                <a:cs typeface="Times New Roman" pitchFamily="18" charset="0"/>
              </a:rPr>
              <a:t>layer connects the information extracted from the previous steps (</a:t>
            </a:r>
            <a:r>
              <a:rPr lang="en-US" dirty="0" err="1" smtClean="0">
                <a:latin typeface="Times New Roman" pitchFamily="18" charset="0"/>
                <a:cs typeface="Times New Roman" pitchFamily="18" charset="0"/>
              </a:rPr>
              <a:t>i.e</a:t>
            </a:r>
            <a:r>
              <a:rPr lang="en-US" dirty="0" smtClean="0">
                <a:latin typeface="Times New Roman" pitchFamily="18" charset="0"/>
                <a:cs typeface="Times New Roman" pitchFamily="18" charset="0"/>
              </a:rPr>
              <a:t> Convolution layer and Pooling layers) to the output layer and eventually classifies the input into the desired label.</a:t>
            </a:r>
            <a:endParaRPr lang="en-US" dirty="0">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Layers used to build CNN</a:t>
            </a:r>
            <a:endParaRPr lang="en-US" dirty="0"/>
          </a:p>
        </p:txBody>
      </p:sp>
      <p:sp>
        <p:nvSpPr>
          <p:cNvPr id="3" name="Content Placeholder 2"/>
          <p:cNvSpPr>
            <a:spLocks noGrp="1"/>
          </p:cNvSpPr>
          <p:nvPr>
            <p:ph idx="1"/>
          </p:nvPr>
        </p:nvSpPr>
        <p:spPr>
          <a:xfrm>
            <a:off x="179512" y="1196752"/>
            <a:ext cx="8784976" cy="5400600"/>
          </a:xfrm>
        </p:spPr>
        <p:txBody>
          <a:bodyPr>
            <a:normAutofit fontScale="40000" lnSpcReduction="20000"/>
          </a:bodyPr>
          <a:lstStyle/>
          <a:p>
            <a:pPr>
              <a:lnSpc>
                <a:spcPct val="170000"/>
              </a:lnSpc>
              <a:spcBef>
                <a:spcPts val="0"/>
              </a:spcBef>
              <a:buNone/>
            </a:pP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neural networks are distinguished from other neural networks by their superior performance with image, speech, or audio signal inputs. They have three main types of layers, which are:</a:t>
            </a:r>
          </a:p>
          <a:p>
            <a:pPr>
              <a:lnSpc>
                <a:spcPct val="170000"/>
              </a:lnSpc>
              <a:spcBef>
                <a:spcPts val="0"/>
              </a:spcBef>
            </a:pP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layer</a:t>
            </a:r>
          </a:p>
          <a:p>
            <a:pPr>
              <a:lnSpc>
                <a:spcPct val="170000"/>
              </a:lnSpc>
              <a:spcBef>
                <a:spcPts val="0"/>
              </a:spcBef>
            </a:pPr>
            <a:r>
              <a:rPr lang="en-US" dirty="0" smtClean="0">
                <a:latin typeface="Times New Roman" pitchFamily="18" charset="0"/>
                <a:cs typeface="Times New Roman" pitchFamily="18" charset="0"/>
              </a:rPr>
              <a:t>Pooling layer</a:t>
            </a:r>
          </a:p>
          <a:p>
            <a:pPr>
              <a:lnSpc>
                <a:spcPct val="170000"/>
              </a:lnSpc>
              <a:spcBef>
                <a:spcPts val="0"/>
              </a:spcBef>
            </a:pPr>
            <a:r>
              <a:rPr lang="en-US" dirty="0" smtClean="0">
                <a:latin typeface="Times New Roman" pitchFamily="18" charset="0"/>
                <a:cs typeface="Times New Roman" pitchFamily="18" charset="0"/>
              </a:rPr>
              <a:t>Fully-connected (FC) layer</a:t>
            </a:r>
          </a:p>
          <a:p>
            <a:pPr>
              <a:lnSpc>
                <a:spcPct val="170000"/>
              </a:lnSpc>
              <a:spcBef>
                <a:spcPts val="0"/>
              </a:spcBef>
              <a:buNone/>
            </a:pPr>
            <a:r>
              <a:rPr lang="en-US" b="1" dirty="0" err="1" smtClean="0">
                <a:latin typeface="Times New Roman" pitchFamily="18" charset="0"/>
                <a:cs typeface="Times New Roman" pitchFamily="18" charset="0"/>
              </a:rPr>
              <a:t>Convolutional</a:t>
            </a:r>
            <a:r>
              <a:rPr lang="en-US" b="1" dirty="0" smtClean="0">
                <a:latin typeface="Times New Roman" pitchFamily="18" charset="0"/>
                <a:cs typeface="Times New Roman" pitchFamily="18" charset="0"/>
              </a:rPr>
              <a:t> layer</a:t>
            </a:r>
            <a:endParaRPr lang="en-US" dirty="0" smtClean="0">
              <a:latin typeface="Times New Roman" pitchFamily="18" charset="0"/>
              <a:cs typeface="Times New Roman" pitchFamily="18" charset="0"/>
            </a:endParaRPr>
          </a:p>
          <a:p>
            <a:pPr>
              <a:lnSpc>
                <a:spcPct val="170000"/>
              </a:lnSpc>
              <a:spcBef>
                <a:spcPts val="0"/>
              </a:spcBef>
              <a:buNone/>
            </a:pPr>
            <a:r>
              <a:rPr lang="en-US" dirty="0" smtClean="0">
                <a:latin typeface="Times New Roman" pitchFamily="18" charset="0"/>
                <a:cs typeface="Times New Roman" pitchFamily="18" charset="0"/>
              </a:rPr>
              <a:t>This layer is the first layer that is used to extract the various features from the input images. In this layer, We use a filter or Kernel method to extract features from the input image.</a:t>
            </a:r>
          </a:p>
          <a:p>
            <a:pPr>
              <a:lnSpc>
                <a:spcPct val="170000"/>
              </a:lnSpc>
              <a:spcBef>
                <a:spcPts val="0"/>
              </a:spcBef>
              <a:buNone/>
            </a:pPr>
            <a:r>
              <a:rPr lang="en-US" b="1" dirty="0" smtClean="0">
                <a:latin typeface="Times New Roman" pitchFamily="18" charset="0"/>
                <a:cs typeface="Times New Roman" pitchFamily="18" charset="0"/>
              </a:rPr>
              <a:t>Pooling layer</a:t>
            </a:r>
            <a:endParaRPr lang="en-US" dirty="0" smtClean="0">
              <a:latin typeface="Times New Roman" pitchFamily="18" charset="0"/>
              <a:cs typeface="Times New Roman" pitchFamily="18" charset="0"/>
            </a:endParaRPr>
          </a:p>
          <a:p>
            <a:pPr>
              <a:lnSpc>
                <a:spcPct val="170000"/>
              </a:lnSpc>
              <a:spcBef>
                <a:spcPts val="0"/>
              </a:spcBef>
              <a:buNone/>
            </a:pPr>
            <a:r>
              <a:rPr lang="en-US" dirty="0" smtClean="0">
                <a:latin typeface="Times New Roman" pitchFamily="18" charset="0"/>
                <a:cs typeface="Times New Roman" pitchFamily="18" charset="0"/>
              </a:rPr>
              <a:t>The primary aim of this layer is to decrease the size of the convolved feature map to reduce computational costs. This is performed by decreasing the connections between layers and independently operating on each feature map. Depending upon the method used, there are several types of Pooling operations. We have Max pooling and average pooling.</a:t>
            </a:r>
          </a:p>
          <a:p>
            <a:pPr>
              <a:lnSpc>
                <a:spcPct val="170000"/>
              </a:lnSpc>
              <a:spcBef>
                <a:spcPts val="0"/>
              </a:spcBef>
              <a:buNone/>
            </a:pPr>
            <a:r>
              <a:rPr lang="en-US" b="1" dirty="0" smtClean="0">
                <a:latin typeface="Times New Roman" pitchFamily="18" charset="0"/>
                <a:cs typeface="Times New Roman" pitchFamily="18" charset="0"/>
              </a:rPr>
              <a:t>Fully-connected layer</a:t>
            </a:r>
            <a:endParaRPr lang="en-US" dirty="0" smtClean="0">
              <a:latin typeface="Times New Roman" pitchFamily="18" charset="0"/>
              <a:cs typeface="Times New Roman" pitchFamily="18" charset="0"/>
            </a:endParaRPr>
          </a:p>
          <a:p>
            <a:pPr>
              <a:lnSpc>
                <a:spcPct val="170000"/>
              </a:lnSpc>
              <a:spcBef>
                <a:spcPts val="0"/>
              </a:spcBef>
              <a:buNone/>
            </a:pPr>
            <a:r>
              <a:rPr lang="en-US" dirty="0" smtClean="0">
                <a:latin typeface="Times New Roman" pitchFamily="18" charset="0"/>
                <a:cs typeface="Times New Roman" pitchFamily="18" charset="0"/>
              </a:rPr>
              <a:t>The Fully Connected (FC) layer consists of the weights and biases along with the neurons and is used to connect the neurons between two different layers. These layers are usually placed before the output layer and form the last few layers of a CNN Architecture.</a:t>
            </a:r>
          </a:p>
          <a:p>
            <a:pPr>
              <a:lnSpc>
                <a:spcPct val="170000"/>
              </a:lnSpc>
              <a:spcBef>
                <a:spcPts val="0"/>
              </a:spcBef>
            </a:pPr>
            <a:endParaRPr lang="en-US"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Dropout</a:t>
            </a:r>
            <a:endParaRPr lang="en-US" dirty="0"/>
          </a:p>
        </p:txBody>
      </p:sp>
      <p:sp>
        <p:nvSpPr>
          <p:cNvPr id="3" name="Content Placeholder 2"/>
          <p:cNvSpPr>
            <a:spLocks noGrp="1"/>
          </p:cNvSpPr>
          <p:nvPr>
            <p:ph idx="1"/>
          </p:nvPr>
        </p:nvSpPr>
        <p:spPr>
          <a:xfrm>
            <a:off x="179512" y="1340768"/>
            <a:ext cx="8568952" cy="2808313"/>
          </a:xfrm>
        </p:spPr>
        <p:txBody>
          <a:bodyPr>
            <a:normAutofit fontScale="92500" lnSpcReduction="10000"/>
          </a:bodyPr>
          <a:lstStyle/>
          <a:p>
            <a:pPr>
              <a:lnSpc>
                <a:spcPct val="150000"/>
              </a:lnSpc>
              <a:spcBef>
                <a:spcPts val="0"/>
              </a:spcBef>
            </a:pPr>
            <a:r>
              <a:rPr lang="en-US" dirty="0" smtClean="0">
                <a:latin typeface="Times New Roman" pitchFamily="18" charset="0"/>
                <a:cs typeface="Times New Roman" pitchFamily="18" charset="0"/>
              </a:rPr>
              <a:t>Another typical characteristic of CNNs is a Dropout layer. The Dropout layer is a mask </a:t>
            </a:r>
            <a:r>
              <a:rPr lang="en-US" b="1" dirty="0" smtClean="0">
                <a:solidFill>
                  <a:srgbClr val="0000FF"/>
                </a:solidFill>
                <a:latin typeface="Times New Roman" pitchFamily="18" charset="0"/>
                <a:cs typeface="Times New Roman" pitchFamily="18" charset="0"/>
              </a:rPr>
              <a:t>that nullifies the contribution of some neurons towards the next layer </a:t>
            </a:r>
            <a:r>
              <a:rPr lang="en-US" dirty="0" smtClean="0">
                <a:latin typeface="Times New Roman" pitchFamily="18" charset="0"/>
                <a:cs typeface="Times New Roman" pitchFamily="18" charset="0"/>
              </a:rPr>
              <a:t>and leaves unmodified all others.</a:t>
            </a:r>
          </a:p>
          <a:p>
            <a:pPr>
              <a:lnSpc>
                <a:spcPct val="150000"/>
              </a:lnSpc>
              <a:spcBef>
                <a:spcPts val="0"/>
              </a:spcBef>
            </a:pPr>
            <a:endParaRPr lang="en-US"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1691680" y="4295775"/>
            <a:ext cx="6505575" cy="256222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b="1" dirty="0" smtClean="0"/>
              <a:t>Activation Function</a:t>
            </a:r>
            <a:endParaRPr lang="en-US" dirty="0"/>
          </a:p>
        </p:txBody>
      </p:sp>
      <p:sp>
        <p:nvSpPr>
          <p:cNvPr id="3" name="Content Placeholder 2"/>
          <p:cNvSpPr>
            <a:spLocks noGrp="1"/>
          </p:cNvSpPr>
          <p:nvPr>
            <p:ph idx="1"/>
          </p:nvPr>
        </p:nvSpPr>
        <p:spPr>
          <a:xfrm>
            <a:off x="251520" y="1196752"/>
            <a:ext cx="8568952" cy="5256584"/>
          </a:xfrm>
        </p:spPr>
        <p:txBody>
          <a:bodyPr>
            <a:normAutofit fontScale="55000" lnSpcReduction="20000"/>
          </a:bodyPr>
          <a:lstStyle/>
          <a:p>
            <a:pPr>
              <a:lnSpc>
                <a:spcPct val="150000"/>
              </a:lnSpc>
              <a:spcBef>
                <a:spcPts val="0"/>
              </a:spcBef>
            </a:pPr>
            <a:r>
              <a:rPr lang="en-US" dirty="0" smtClean="0">
                <a:latin typeface="Times New Roman" pitchFamily="18" charset="0"/>
                <a:cs typeface="Times New Roman" pitchFamily="18" charset="0"/>
              </a:rPr>
              <a:t>An Activation Function decides whether a neuron should be activated or not. This means that it will decide whether the neuron’s input to the network is important or not in the process of prediction. There are several commonly used activation functions such as the </a:t>
            </a:r>
            <a:r>
              <a:rPr lang="en-US" dirty="0" err="1" smtClean="0">
                <a:latin typeface="Times New Roman" pitchFamily="18" charset="0"/>
                <a:cs typeface="Times New Roman" pitchFamily="18" charset="0"/>
              </a:rPr>
              <a:t>ReLU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Softmax</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tanH</a:t>
            </a:r>
            <a:r>
              <a:rPr lang="en-US" dirty="0" smtClean="0">
                <a:latin typeface="Times New Roman" pitchFamily="18" charset="0"/>
                <a:cs typeface="Times New Roman" pitchFamily="18" charset="0"/>
              </a:rPr>
              <a:t>, and the Sigmoid functions.</a:t>
            </a:r>
          </a:p>
          <a:p>
            <a:pPr>
              <a:lnSpc>
                <a:spcPct val="150000"/>
              </a:lnSpc>
              <a:spcBef>
                <a:spcPts val="0"/>
              </a:spcBef>
            </a:pPr>
            <a:endParaRPr lang="en-US" dirty="0" smtClean="0">
              <a:latin typeface="Times New Roman" pitchFamily="18" charset="0"/>
              <a:cs typeface="Times New Roman" pitchFamily="18" charset="0"/>
            </a:endParaRPr>
          </a:p>
          <a:p>
            <a:pPr>
              <a:lnSpc>
                <a:spcPct val="170000"/>
              </a:lnSpc>
              <a:spcBef>
                <a:spcPts val="0"/>
              </a:spcBef>
            </a:pPr>
            <a:r>
              <a:rPr lang="en-US" sz="3300" dirty="0" smtClean="0">
                <a:latin typeface="Times New Roman" pitchFamily="18" charset="0"/>
                <a:cs typeface="Times New Roman" pitchFamily="18" charset="0"/>
              </a:rPr>
              <a:t>Sigmoid — For a binary classification in the CNN model</a:t>
            </a:r>
          </a:p>
          <a:p>
            <a:pPr>
              <a:lnSpc>
                <a:spcPct val="170000"/>
              </a:lnSpc>
              <a:spcBef>
                <a:spcPts val="0"/>
              </a:spcBef>
            </a:pPr>
            <a:r>
              <a:rPr lang="en-US" sz="3300" dirty="0" err="1" smtClean="0">
                <a:latin typeface="Times New Roman" pitchFamily="18" charset="0"/>
                <a:cs typeface="Times New Roman" pitchFamily="18" charset="0"/>
              </a:rPr>
              <a:t>tanH</a:t>
            </a:r>
            <a:r>
              <a:rPr lang="en-US" sz="3300" dirty="0" smtClean="0">
                <a:latin typeface="Times New Roman" pitchFamily="18" charset="0"/>
                <a:cs typeface="Times New Roman" pitchFamily="18" charset="0"/>
              </a:rPr>
              <a:t> - The </a:t>
            </a:r>
            <a:r>
              <a:rPr lang="en-US" sz="3300" dirty="0" err="1" smtClean="0">
                <a:latin typeface="Times New Roman" pitchFamily="18" charset="0"/>
                <a:cs typeface="Times New Roman" pitchFamily="18" charset="0"/>
              </a:rPr>
              <a:t>tanh</a:t>
            </a:r>
            <a:r>
              <a:rPr lang="en-US" sz="3300" dirty="0" smtClean="0">
                <a:latin typeface="Times New Roman" pitchFamily="18" charset="0"/>
                <a:cs typeface="Times New Roman" pitchFamily="18" charset="0"/>
              </a:rPr>
              <a:t> function is very similar to the sigmoid function. The only difference is that it is symmetric around the origin. The range of values, in this case, is from -1 to 1.</a:t>
            </a:r>
          </a:p>
          <a:p>
            <a:pPr>
              <a:lnSpc>
                <a:spcPct val="170000"/>
              </a:lnSpc>
              <a:spcBef>
                <a:spcPts val="0"/>
              </a:spcBef>
            </a:pPr>
            <a:r>
              <a:rPr lang="en-US" sz="3300" dirty="0" err="1" smtClean="0">
                <a:latin typeface="Times New Roman" pitchFamily="18" charset="0"/>
                <a:cs typeface="Times New Roman" pitchFamily="18" charset="0"/>
              </a:rPr>
              <a:t>Softmax</a:t>
            </a:r>
            <a:r>
              <a:rPr lang="en-US" sz="3300" dirty="0" smtClean="0">
                <a:latin typeface="Times New Roman" pitchFamily="18" charset="0"/>
                <a:cs typeface="Times New Roman" pitchFamily="18" charset="0"/>
              </a:rPr>
              <a:t>- It is used in multinomial logistic regression and is often used as the last activation function of a neural network to normalize the output of a network to a probability distribution over predicted output classes.</a:t>
            </a:r>
          </a:p>
          <a:p>
            <a:pPr>
              <a:lnSpc>
                <a:spcPct val="170000"/>
              </a:lnSpc>
              <a:spcBef>
                <a:spcPts val="0"/>
              </a:spcBef>
            </a:pPr>
            <a:r>
              <a:rPr lang="en-US" sz="3300" dirty="0" err="1" smtClean="0">
                <a:latin typeface="Times New Roman" pitchFamily="18" charset="0"/>
                <a:cs typeface="Times New Roman" pitchFamily="18" charset="0"/>
              </a:rPr>
              <a:t>RelU</a:t>
            </a:r>
            <a:r>
              <a:rPr lang="en-US" sz="3300" dirty="0" smtClean="0">
                <a:latin typeface="Times New Roman" pitchFamily="18" charset="0"/>
                <a:cs typeface="Times New Roman" pitchFamily="18" charset="0"/>
              </a:rPr>
              <a:t>- the main advantage of using the </a:t>
            </a:r>
            <a:r>
              <a:rPr lang="en-US" sz="3300" dirty="0" err="1" smtClean="0">
                <a:latin typeface="Times New Roman" pitchFamily="18" charset="0"/>
                <a:cs typeface="Times New Roman" pitchFamily="18" charset="0"/>
              </a:rPr>
              <a:t>ReLU</a:t>
            </a:r>
            <a:r>
              <a:rPr lang="en-US" sz="3300" dirty="0" smtClean="0">
                <a:latin typeface="Times New Roman" pitchFamily="18" charset="0"/>
                <a:cs typeface="Times New Roman" pitchFamily="18" charset="0"/>
              </a:rPr>
              <a:t> function over other activation functions is that it does not activate all the neurons at the same time.</a:t>
            </a:r>
            <a:endParaRPr lang="en-US" dirty="0" smtClean="0">
              <a:latin typeface="Times New Roman" pitchFamily="18" charset="0"/>
              <a:cs typeface="Times New Roman" pitchFamily="18" charset="0"/>
            </a:endParaRPr>
          </a:p>
          <a:p>
            <a:pPr>
              <a:lnSpc>
                <a:spcPct val="150000"/>
              </a:lnSpc>
              <a:spcBef>
                <a:spcPts val="0"/>
              </a:spcBef>
            </a:pPr>
            <a:endParaRPr lang="en-US"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84976" cy="6480720"/>
          </a:xfrm>
        </p:spPr>
        <p:txBody>
          <a:bodyPr>
            <a:normAutofit/>
          </a:bodyPr>
          <a:lstStyle/>
          <a:p>
            <a:pPr>
              <a:lnSpc>
                <a:spcPct val="170000"/>
              </a:lnSpc>
              <a:spcBef>
                <a:spcPts val="0"/>
              </a:spcBef>
            </a:pPr>
            <a:r>
              <a:rPr lang="en-US" sz="1400" dirty="0" smtClean="0">
                <a:latin typeface="Times New Roman" pitchFamily="18" charset="0"/>
                <a:cs typeface="Times New Roman" pitchFamily="18" charset="0"/>
              </a:rPr>
              <a:t>RBM are </a:t>
            </a:r>
            <a:r>
              <a:rPr lang="en-US" sz="1400" b="1" dirty="0" smtClean="0">
                <a:solidFill>
                  <a:srgbClr val="0000FF"/>
                </a:solidFill>
                <a:latin typeface="Times New Roman" pitchFamily="18" charset="0"/>
                <a:cs typeface="Times New Roman" pitchFamily="18" charset="0"/>
              </a:rPr>
              <a:t>shallow neural networks </a:t>
            </a:r>
            <a:r>
              <a:rPr lang="en-US" sz="1400" dirty="0" smtClean="0">
                <a:latin typeface="Times New Roman" pitchFamily="18" charset="0"/>
                <a:cs typeface="Times New Roman" pitchFamily="18" charset="0"/>
              </a:rPr>
              <a:t>with </a:t>
            </a:r>
            <a:r>
              <a:rPr lang="en-US" sz="1400" b="1" dirty="0" smtClean="0">
                <a:solidFill>
                  <a:srgbClr val="0000FF"/>
                </a:solidFill>
                <a:latin typeface="Times New Roman" pitchFamily="18" charset="0"/>
                <a:cs typeface="Times New Roman" pitchFamily="18" charset="0"/>
              </a:rPr>
              <a:t>only two layers</a:t>
            </a:r>
            <a:r>
              <a:rPr lang="en-US" sz="1400" dirty="0" smtClean="0">
                <a:latin typeface="Times New Roman" pitchFamily="18" charset="0"/>
                <a:cs typeface="Times New Roman" pitchFamily="18" charset="0"/>
              </a:rPr>
              <a:t>.</a:t>
            </a:r>
          </a:p>
          <a:p>
            <a:pPr>
              <a:lnSpc>
                <a:spcPct val="170000"/>
              </a:lnSpc>
              <a:spcBef>
                <a:spcPts val="0"/>
              </a:spcBef>
            </a:pPr>
            <a:r>
              <a:rPr lang="en-US" sz="1400" b="1" dirty="0" smtClean="0">
                <a:solidFill>
                  <a:srgbClr val="0000FF"/>
                </a:solidFill>
                <a:latin typeface="Times New Roman" pitchFamily="18" charset="0"/>
                <a:cs typeface="Times New Roman" pitchFamily="18" charset="0"/>
              </a:rPr>
              <a:t>Automatically finds patterns </a:t>
            </a:r>
            <a:r>
              <a:rPr lang="en-US" sz="1400" dirty="0" smtClean="0">
                <a:latin typeface="Times New Roman" pitchFamily="18" charset="0"/>
                <a:cs typeface="Times New Roman" pitchFamily="18" charset="0"/>
              </a:rPr>
              <a:t>in data by reconstructing the input.</a:t>
            </a:r>
          </a:p>
          <a:p>
            <a:pPr lvl="1">
              <a:lnSpc>
                <a:spcPct val="170000"/>
              </a:lnSpc>
              <a:spcBef>
                <a:spcPts val="0"/>
              </a:spcBef>
            </a:pPr>
            <a:r>
              <a:rPr lang="en-US" sz="1400" b="1" dirty="0" smtClean="0">
                <a:solidFill>
                  <a:srgbClr val="0000FF"/>
                </a:solidFill>
                <a:latin typeface="Times New Roman" pitchFamily="18" charset="0"/>
                <a:cs typeface="Times New Roman" pitchFamily="18" charset="0"/>
              </a:rPr>
              <a:t>Extract important features </a:t>
            </a:r>
            <a:r>
              <a:rPr lang="en-US" sz="1400" dirty="0" smtClean="0">
                <a:latin typeface="Times New Roman" pitchFamily="18" charset="0"/>
                <a:cs typeface="Times New Roman" pitchFamily="18" charset="0"/>
              </a:rPr>
              <a:t>and </a:t>
            </a:r>
            <a:r>
              <a:rPr lang="en-US" sz="1400" b="1" dirty="0" smtClean="0">
                <a:solidFill>
                  <a:srgbClr val="0000FF"/>
                </a:solidFill>
                <a:latin typeface="Times New Roman" pitchFamily="18" charset="0"/>
                <a:cs typeface="Times New Roman" pitchFamily="18" charset="0"/>
              </a:rPr>
              <a:t>reconstruct i</a:t>
            </a:r>
            <a:r>
              <a:rPr lang="en-US" sz="1400" dirty="0" smtClean="0">
                <a:latin typeface="Times New Roman" pitchFamily="18" charset="0"/>
                <a:cs typeface="Times New Roman" pitchFamily="18" charset="0"/>
              </a:rPr>
              <a:t>nput.</a:t>
            </a:r>
          </a:p>
          <a:p>
            <a:pPr lvl="1">
              <a:lnSpc>
                <a:spcPct val="170000"/>
              </a:lnSpc>
              <a:spcBef>
                <a:spcPts val="0"/>
              </a:spcBef>
            </a:pPr>
            <a:r>
              <a:rPr lang="en-US" sz="1400" b="1" dirty="0" smtClean="0">
                <a:solidFill>
                  <a:srgbClr val="0000FF"/>
                </a:solidFill>
                <a:latin typeface="Times New Roman" pitchFamily="18" charset="0"/>
                <a:cs typeface="Times New Roman" pitchFamily="18" charset="0"/>
              </a:rPr>
              <a:t>Combine features to form patterns </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eg</a:t>
            </a:r>
            <a:r>
              <a:rPr lang="en-US" sz="1400" dirty="0" smtClean="0">
                <a:latin typeface="Times New Roman" pitchFamily="18" charset="0"/>
                <a:cs typeface="Times New Roman" pitchFamily="18" charset="0"/>
              </a:rPr>
              <a:t> from rating, we can find like or dislike, as like that from others features, we can find </a:t>
            </a:r>
            <a:r>
              <a:rPr lang="en-US" sz="1400" dirty="0" err="1" smtClean="0">
                <a:latin typeface="Times New Roman" pitchFamily="18" charset="0"/>
                <a:cs typeface="Times New Roman" pitchFamily="18" charset="0"/>
              </a:rPr>
              <a:t>someother</a:t>
            </a:r>
            <a:r>
              <a:rPr lang="en-US" sz="1400" dirty="0" smtClean="0">
                <a:latin typeface="Times New Roman" pitchFamily="18" charset="0"/>
                <a:cs typeface="Times New Roman" pitchFamily="18" charset="0"/>
              </a:rPr>
              <a:t> things)</a:t>
            </a:r>
          </a:p>
          <a:p>
            <a:pPr>
              <a:lnSpc>
                <a:spcPct val="170000"/>
              </a:lnSpc>
              <a:spcBef>
                <a:spcPts val="0"/>
              </a:spcBef>
            </a:pPr>
            <a:r>
              <a:rPr lang="en-US" sz="1400" b="1" dirty="0" smtClean="0">
                <a:solidFill>
                  <a:srgbClr val="0000FF"/>
                </a:solidFill>
                <a:latin typeface="Times New Roman" pitchFamily="18" charset="0"/>
                <a:cs typeface="Times New Roman" pitchFamily="18" charset="0"/>
              </a:rPr>
              <a:t>Unlabelled d</a:t>
            </a:r>
            <a:r>
              <a:rPr lang="en-US" sz="1400" dirty="0" smtClean="0">
                <a:latin typeface="Times New Roman" pitchFamily="18" charset="0"/>
                <a:cs typeface="Times New Roman" pitchFamily="18" charset="0"/>
              </a:rPr>
              <a:t>ata(real-world data)</a:t>
            </a:r>
          </a:p>
          <a:p>
            <a:pPr lvl="1">
              <a:lnSpc>
                <a:spcPct val="170000"/>
              </a:lnSpc>
              <a:spcBef>
                <a:spcPts val="0"/>
              </a:spcBef>
            </a:pPr>
            <a:r>
              <a:rPr lang="en-US" sz="1400" dirty="0" smtClean="0">
                <a:latin typeface="Times New Roman" pitchFamily="18" charset="0"/>
                <a:cs typeface="Times New Roman" pitchFamily="18" charset="0"/>
              </a:rPr>
              <a:t>Photos</a:t>
            </a:r>
          </a:p>
          <a:p>
            <a:pPr lvl="1">
              <a:lnSpc>
                <a:spcPct val="170000"/>
              </a:lnSpc>
              <a:spcBef>
                <a:spcPts val="0"/>
              </a:spcBef>
            </a:pPr>
            <a:r>
              <a:rPr lang="en-US" sz="1400" dirty="0" smtClean="0">
                <a:latin typeface="Times New Roman" pitchFamily="18" charset="0"/>
                <a:cs typeface="Times New Roman" pitchFamily="18" charset="0"/>
              </a:rPr>
              <a:t>Videos</a:t>
            </a:r>
          </a:p>
          <a:p>
            <a:pPr lvl="1">
              <a:lnSpc>
                <a:spcPct val="170000"/>
              </a:lnSpc>
              <a:spcBef>
                <a:spcPts val="0"/>
              </a:spcBef>
            </a:pPr>
            <a:r>
              <a:rPr lang="en-US" sz="1400" dirty="0" smtClean="0">
                <a:latin typeface="Times New Roman" pitchFamily="18" charset="0"/>
                <a:cs typeface="Times New Roman" pitchFamily="18" charset="0"/>
              </a:rPr>
              <a:t>Voices</a:t>
            </a:r>
          </a:p>
          <a:p>
            <a:pPr lvl="1">
              <a:lnSpc>
                <a:spcPct val="170000"/>
              </a:lnSpc>
              <a:spcBef>
                <a:spcPts val="0"/>
              </a:spcBef>
            </a:pPr>
            <a:r>
              <a:rPr lang="en-US" sz="1400" dirty="0" smtClean="0">
                <a:latin typeface="Times New Roman" pitchFamily="18" charset="0"/>
                <a:cs typeface="Times New Roman" pitchFamily="18" charset="0"/>
              </a:rPr>
              <a:t>Sensor data</a:t>
            </a:r>
          </a:p>
          <a:p>
            <a:pPr>
              <a:lnSpc>
                <a:spcPct val="170000"/>
              </a:lnSpc>
              <a:spcBef>
                <a:spcPts val="0"/>
              </a:spcBef>
            </a:pPr>
            <a:r>
              <a:rPr lang="en-US" sz="1400" dirty="0" smtClean="0">
                <a:latin typeface="Times New Roman" pitchFamily="18" charset="0"/>
                <a:cs typeface="Times New Roman" pitchFamily="18" charset="0"/>
              </a:rPr>
              <a:t>First layer is called as </a:t>
            </a:r>
            <a:r>
              <a:rPr lang="en-US" sz="1400" b="1" dirty="0" smtClean="0">
                <a:solidFill>
                  <a:srgbClr val="0000FF"/>
                </a:solidFill>
                <a:latin typeface="Times New Roman" pitchFamily="18" charset="0"/>
                <a:cs typeface="Times New Roman" pitchFamily="18" charset="0"/>
              </a:rPr>
              <a:t>visible layer</a:t>
            </a:r>
          </a:p>
          <a:p>
            <a:pPr>
              <a:lnSpc>
                <a:spcPct val="170000"/>
              </a:lnSpc>
              <a:spcBef>
                <a:spcPts val="0"/>
              </a:spcBef>
            </a:pPr>
            <a:r>
              <a:rPr lang="en-US" sz="1400" dirty="0" smtClean="0">
                <a:latin typeface="Times New Roman" pitchFamily="18" charset="0"/>
                <a:cs typeface="Times New Roman" pitchFamily="18" charset="0"/>
              </a:rPr>
              <a:t>Second layer is </a:t>
            </a:r>
            <a:r>
              <a:rPr lang="en-US" sz="1400" b="1" dirty="0" smtClean="0">
                <a:solidFill>
                  <a:srgbClr val="0000FF"/>
                </a:solidFill>
                <a:latin typeface="Times New Roman" pitchFamily="18" charset="0"/>
                <a:cs typeface="Times New Roman" pitchFamily="18" charset="0"/>
              </a:rPr>
              <a:t>hidden layer</a:t>
            </a:r>
          </a:p>
          <a:p>
            <a:pPr>
              <a:lnSpc>
                <a:spcPct val="170000"/>
              </a:lnSpc>
              <a:spcBef>
                <a:spcPts val="0"/>
              </a:spcBef>
            </a:pPr>
            <a:r>
              <a:rPr lang="en-US" sz="1400" dirty="0" smtClean="0">
                <a:latin typeface="Times New Roman" pitchFamily="18" charset="0"/>
                <a:cs typeface="Times New Roman" pitchFamily="18" charset="0"/>
              </a:rPr>
              <a:t>Why ‘</a:t>
            </a:r>
            <a:r>
              <a:rPr lang="en-US" sz="1400" b="1" dirty="0" smtClean="0">
                <a:solidFill>
                  <a:srgbClr val="0000FF"/>
                </a:solidFill>
                <a:latin typeface="Times New Roman" pitchFamily="18" charset="0"/>
                <a:cs typeface="Times New Roman" pitchFamily="18" charset="0"/>
              </a:rPr>
              <a:t>restricted’</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bez</a:t>
            </a:r>
            <a:r>
              <a:rPr lang="en-US" sz="1400" dirty="0" smtClean="0">
                <a:latin typeface="Times New Roman" pitchFamily="18" charset="0"/>
                <a:cs typeface="Times New Roman" pitchFamily="18" charset="0"/>
              </a:rPr>
              <a:t> neurons within the same layer are not connected only connection between two layers (this is the first model so that they have told as restricted)</a:t>
            </a:r>
          </a:p>
          <a:p>
            <a:pPr>
              <a:lnSpc>
                <a:spcPct val="170000"/>
              </a:lnSpc>
              <a:spcBef>
                <a:spcPts val="0"/>
              </a:spcBef>
            </a:pPr>
            <a:r>
              <a:rPr lang="en-US" sz="1400" dirty="0" smtClean="0">
                <a:latin typeface="Times New Roman" pitchFamily="18" charset="0"/>
                <a:cs typeface="Times New Roman" pitchFamily="18" charset="0"/>
              </a:rPr>
              <a:t>With unlabelled data, it can reconstruct the input data.</a:t>
            </a:r>
          </a:p>
          <a:p>
            <a:pPr>
              <a:lnSpc>
                <a:spcPct val="170000"/>
              </a:lnSpc>
              <a:spcBef>
                <a:spcPts val="0"/>
              </a:spcBef>
            </a:pPr>
            <a:r>
              <a:rPr lang="en-US" sz="1400" b="1" dirty="0" smtClean="0">
                <a:solidFill>
                  <a:srgbClr val="C00000"/>
                </a:solidFill>
                <a:latin typeface="Times New Roman" pitchFamily="18" charset="0"/>
                <a:cs typeface="Times New Roman" pitchFamily="18" charset="0"/>
              </a:rPr>
              <a:t>RBM can be used </a:t>
            </a:r>
            <a:r>
              <a:rPr lang="en-US" sz="1400" dirty="0" smtClean="0">
                <a:latin typeface="Times New Roman" pitchFamily="18" charset="0"/>
                <a:cs typeface="Times New Roman" pitchFamily="18" charset="0"/>
              </a:rPr>
              <a:t>at, where we can able to </a:t>
            </a:r>
            <a:r>
              <a:rPr lang="en-US" sz="1400" b="1" dirty="0" smtClean="0">
                <a:solidFill>
                  <a:srgbClr val="0000FF"/>
                </a:solidFill>
                <a:latin typeface="Times New Roman" pitchFamily="18" charset="0"/>
                <a:cs typeface="Times New Roman" pitchFamily="18" charset="0"/>
              </a:rPr>
              <a:t>find or extract the feature set from the given data</a:t>
            </a:r>
            <a:endParaRPr lang="en-US" sz="1400"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666875" y="185738"/>
            <a:ext cx="5810250" cy="648652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subsampling</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spcBef>
                <a:spcPts val="0"/>
              </a:spcBef>
            </a:pPr>
            <a:r>
              <a:rPr lang="en-US" b="1" dirty="0" smtClean="0">
                <a:solidFill>
                  <a:srgbClr val="0000FF"/>
                </a:solidFill>
                <a:latin typeface="Times New Roman" pitchFamily="18" charset="0"/>
                <a:cs typeface="Times New Roman" pitchFamily="18" charset="0"/>
              </a:rPr>
              <a:t>Reducing the larger images to smaller images </a:t>
            </a:r>
            <a:r>
              <a:rPr lang="en-US" dirty="0" smtClean="0">
                <a:latin typeface="Times New Roman" pitchFamily="18" charset="0"/>
                <a:cs typeface="Times New Roman" pitchFamily="18" charset="0"/>
              </a:rPr>
              <a:t>(compressing).</a:t>
            </a:r>
          </a:p>
          <a:p>
            <a:pPr>
              <a:lnSpc>
                <a:spcPct val="150000"/>
              </a:lnSpc>
              <a:spcBef>
                <a:spcPts val="0"/>
              </a:spcBef>
            </a:pPr>
            <a:r>
              <a:rPr lang="en-US" dirty="0" err="1" smtClean="0">
                <a:latin typeface="Times New Roman" pitchFamily="18" charset="0"/>
                <a:cs typeface="Times New Roman" pitchFamily="18" charset="0"/>
              </a:rPr>
              <a:t>Subsampling</a:t>
            </a:r>
            <a:r>
              <a:rPr lang="en-US" dirty="0" smtClean="0">
                <a:latin typeface="Times New Roman" pitchFamily="18" charset="0"/>
                <a:cs typeface="Times New Roman" pitchFamily="18" charset="0"/>
              </a:rPr>
              <a:t> images will not change the object, even after reducing the high dimensionality images to low dimensions.</a:t>
            </a:r>
          </a:p>
          <a:p>
            <a:pPr>
              <a:lnSpc>
                <a:spcPct val="150000"/>
              </a:lnSpc>
              <a:spcBef>
                <a:spcPts val="0"/>
              </a:spcBef>
            </a:pPr>
            <a:r>
              <a:rPr lang="en-US" dirty="0" smtClean="0">
                <a:latin typeface="Times New Roman" pitchFamily="18" charset="0"/>
                <a:cs typeface="Times New Roman" pitchFamily="18" charset="0"/>
              </a:rPr>
              <a:t>In </a:t>
            </a:r>
            <a:r>
              <a:rPr lang="en-US" dirty="0" err="1" smtClean="0">
                <a:latin typeface="Times New Roman" pitchFamily="18" charset="0"/>
                <a:cs typeface="Times New Roman" pitchFamily="18" charset="0"/>
              </a:rPr>
              <a:t>cnn</a:t>
            </a:r>
            <a:r>
              <a:rPr lang="en-US" dirty="0" smtClean="0">
                <a:latin typeface="Times New Roman" pitchFamily="18" charset="0"/>
                <a:cs typeface="Times New Roman" pitchFamily="18" charset="0"/>
              </a:rPr>
              <a:t>, images should not be </a:t>
            </a:r>
            <a:r>
              <a:rPr lang="en-US" dirty="0" err="1" smtClean="0">
                <a:latin typeface="Times New Roman" pitchFamily="18" charset="0"/>
                <a:cs typeface="Times New Roman" pitchFamily="18" charset="0"/>
              </a:rPr>
              <a:t>vectorized</a:t>
            </a:r>
            <a:r>
              <a:rPr lang="en-US" dirty="0" smtClean="0">
                <a:latin typeface="Times New Roman" pitchFamily="18" charset="0"/>
                <a:cs typeface="Times New Roman" pitchFamily="18" charset="0"/>
              </a:rPr>
              <a:t>, should be handled or taken as image itself.</a:t>
            </a:r>
          </a:p>
          <a:p>
            <a:pPr>
              <a:lnSpc>
                <a:spcPct val="150000"/>
              </a:lnSpc>
              <a:spcBef>
                <a:spcPts val="0"/>
              </a:spcBef>
            </a:pPr>
            <a:endParaRPr lang="en-US"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0"/>
            <a:ext cx="8640960" cy="6408712"/>
          </a:xfrm>
        </p:spPr>
        <p:txBody>
          <a:bodyPr>
            <a:noAutofit/>
          </a:bodyPr>
          <a:lstStyle/>
          <a:p>
            <a:pPr>
              <a:lnSpc>
                <a:spcPct val="170000"/>
              </a:lnSpc>
              <a:spcBef>
                <a:spcPts val="0"/>
              </a:spcBef>
            </a:pPr>
            <a:r>
              <a:rPr lang="en-US" sz="1900" b="1" i="1" dirty="0" err="1" smtClean="0">
                <a:latin typeface="Times New Roman" pitchFamily="18" charset="0"/>
                <a:cs typeface="Times New Roman" pitchFamily="18" charset="0"/>
              </a:rPr>
              <a:t>Convolutional</a:t>
            </a:r>
            <a:r>
              <a:rPr lang="en-US" sz="1900" b="1" i="1" dirty="0" smtClean="0">
                <a:latin typeface="Times New Roman" pitchFamily="18" charset="0"/>
                <a:cs typeface="Times New Roman" pitchFamily="18" charset="0"/>
              </a:rPr>
              <a:t> Neural Networks </a:t>
            </a:r>
            <a:r>
              <a:rPr lang="en-US" sz="1900" dirty="0" smtClean="0">
                <a:latin typeface="Times New Roman" pitchFamily="18" charset="0"/>
                <a:cs typeface="Times New Roman" pitchFamily="18" charset="0"/>
              </a:rPr>
              <a:t>(CNNs) have an input layer, an output layer, numerous hidden layers, and millions of parameters, allowing them to</a:t>
            </a:r>
            <a:r>
              <a:rPr lang="en-US" sz="1900" u="sng" dirty="0" smtClean="0">
                <a:latin typeface="Times New Roman" pitchFamily="18" charset="0"/>
                <a:cs typeface="Times New Roman" pitchFamily="18" charset="0"/>
                <a:hlinkClick r:id="rId2"/>
              </a:rPr>
              <a:t> learn complicated objects </a:t>
            </a:r>
            <a:r>
              <a:rPr lang="en-US" sz="1900" dirty="0" smtClean="0">
                <a:latin typeface="Times New Roman" pitchFamily="18" charset="0"/>
                <a:cs typeface="Times New Roman" pitchFamily="18" charset="0"/>
              </a:rPr>
              <a:t>and patterns. It uses convolution and pooling processes to sub-sample the given input before applying an activation function, where all of them are hidden layers that are partially connected, with the completely connected layer at the end resulting in the output layer. The output shape is similar to the size of the input image.</a:t>
            </a:r>
          </a:p>
          <a:p>
            <a:pPr>
              <a:lnSpc>
                <a:spcPct val="170000"/>
              </a:lnSpc>
              <a:spcBef>
                <a:spcPts val="0"/>
              </a:spcBef>
            </a:pPr>
            <a:r>
              <a:rPr lang="en-US" sz="1900" dirty="0" smtClean="0">
                <a:latin typeface="Times New Roman" pitchFamily="18" charset="0"/>
                <a:cs typeface="Times New Roman" pitchFamily="18" charset="0"/>
              </a:rPr>
              <a:t>Convolution is the process of combining two functions to produce the output of the other function. The input image is convoluted with the application of filters in CNNs, resulting in a Feature map. Filters are weights and biases that are randomly generated vectors in the network. Instead of having individual weights and biases for each neuron, CNN uses the same weights and biases for all neurons. Many filters can be created, each of which catches a different aspect from the input. Kernels are another name for filters.</a:t>
            </a:r>
            <a:endParaRPr lang="en-US" sz="1900"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keys concepts of CNN</a:t>
            </a:r>
            <a:endParaRPr lang="en-US" dirty="0"/>
          </a:p>
        </p:txBody>
      </p:sp>
      <p:sp>
        <p:nvSpPr>
          <p:cNvPr id="3" name="Content Placeholder 2"/>
          <p:cNvSpPr>
            <a:spLocks noGrp="1"/>
          </p:cNvSpPr>
          <p:nvPr>
            <p:ph idx="1"/>
          </p:nvPr>
        </p:nvSpPr>
        <p:spPr>
          <a:xfrm>
            <a:off x="251520" y="1196752"/>
            <a:ext cx="8712968" cy="2736305"/>
          </a:xfrm>
        </p:spPr>
        <p:txBody>
          <a:bodyPr>
            <a:normAutofit fontScale="70000" lnSpcReduction="20000"/>
          </a:bodyPr>
          <a:lstStyle/>
          <a:p>
            <a:pPr>
              <a:lnSpc>
                <a:spcPct val="170000"/>
              </a:lnSpc>
              <a:spcBef>
                <a:spcPts val="0"/>
              </a:spcBef>
            </a:pPr>
            <a:r>
              <a:rPr lang="en-US" dirty="0" smtClean="0">
                <a:latin typeface="Times New Roman" pitchFamily="18" charset="0"/>
                <a:cs typeface="Times New Roman" pitchFamily="18" charset="0"/>
              </a:rPr>
              <a:t>Local receptive fields</a:t>
            </a:r>
          </a:p>
          <a:p>
            <a:pPr>
              <a:lnSpc>
                <a:spcPct val="170000"/>
              </a:lnSpc>
              <a:spcBef>
                <a:spcPts val="0"/>
              </a:spcBef>
            </a:pPr>
            <a:r>
              <a:rPr lang="en-US" dirty="0" smtClean="0">
                <a:latin typeface="Times New Roman" pitchFamily="18" charset="0"/>
                <a:cs typeface="Times New Roman" pitchFamily="18" charset="0"/>
              </a:rPr>
              <a:t>Shared weights and biases</a:t>
            </a:r>
          </a:p>
          <a:p>
            <a:pPr>
              <a:lnSpc>
                <a:spcPct val="170000"/>
              </a:lnSpc>
              <a:spcBef>
                <a:spcPts val="0"/>
              </a:spcBef>
            </a:pPr>
            <a:r>
              <a:rPr lang="en-US" dirty="0" smtClean="0">
                <a:latin typeface="Times New Roman" pitchFamily="18" charset="0"/>
                <a:cs typeface="Times New Roman" pitchFamily="18" charset="0"/>
              </a:rPr>
              <a:t>Activation and pooling</a:t>
            </a:r>
          </a:p>
          <a:p>
            <a:pPr>
              <a:lnSpc>
                <a:spcPct val="170000"/>
              </a:lnSpc>
              <a:spcBef>
                <a:spcPts val="0"/>
              </a:spcBef>
            </a:pPr>
            <a:r>
              <a:rPr lang="en-US" dirty="0" smtClean="0">
                <a:latin typeface="Times New Roman" pitchFamily="18" charset="0"/>
                <a:cs typeface="Times New Roman" pitchFamily="18" charset="0"/>
              </a:rPr>
              <a:t>In typical NN, </a:t>
            </a:r>
            <a:r>
              <a:rPr lang="en-US" b="1" dirty="0" smtClean="0">
                <a:solidFill>
                  <a:srgbClr val="0000FF"/>
                </a:solidFill>
                <a:latin typeface="Times New Roman" pitchFamily="18" charset="0"/>
                <a:cs typeface="Times New Roman" pitchFamily="18" charset="0"/>
              </a:rPr>
              <a:t>each neuron in input layer is connected with the neurons in hidden layer </a:t>
            </a:r>
            <a:r>
              <a:rPr lang="en-US" dirty="0" smtClean="0">
                <a:latin typeface="Times New Roman" pitchFamily="18" charset="0"/>
                <a:cs typeface="Times New Roman" pitchFamily="18" charset="0"/>
              </a:rPr>
              <a:t>as given below</a:t>
            </a:r>
            <a:endParaRPr lang="en-US"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cstate="print"/>
          <a:srcRect/>
          <a:stretch>
            <a:fillRect/>
          </a:stretch>
        </p:blipFill>
        <p:spPr bwMode="auto">
          <a:xfrm>
            <a:off x="0" y="3933057"/>
            <a:ext cx="5123192" cy="1512168"/>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5581650" y="3861048"/>
            <a:ext cx="3250292" cy="1512168"/>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4211960" y="5520143"/>
            <a:ext cx="2927995" cy="1337857"/>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receptive fields</a:t>
            </a:r>
            <a:endParaRPr lang="en-US" dirty="0"/>
          </a:p>
        </p:txBody>
      </p:sp>
      <p:sp>
        <p:nvSpPr>
          <p:cNvPr id="3" name="Content Placeholder 2"/>
          <p:cNvSpPr>
            <a:spLocks noGrp="1"/>
          </p:cNvSpPr>
          <p:nvPr>
            <p:ph idx="1"/>
          </p:nvPr>
        </p:nvSpPr>
        <p:spPr>
          <a:xfrm>
            <a:off x="457200" y="1600201"/>
            <a:ext cx="8686800" cy="1972816"/>
          </a:xfrm>
        </p:spPr>
        <p:txBody>
          <a:bodyPr>
            <a:normAutofit fontScale="77500" lnSpcReduction="20000"/>
          </a:bodyPr>
          <a:lstStyle/>
          <a:p>
            <a:pPr>
              <a:lnSpc>
                <a:spcPct val="160000"/>
              </a:lnSpc>
              <a:spcBef>
                <a:spcPts val="0"/>
              </a:spcBef>
            </a:pPr>
            <a:r>
              <a:rPr lang="en-US" b="1" dirty="0" smtClean="0">
                <a:solidFill>
                  <a:srgbClr val="0000FF"/>
                </a:solidFill>
                <a:latin typeface="Times New Roman" pitchFamily="18" charset="0"/>
                <a:cs typeface="Times New Roman" pitchFamily="18" charset="0"/>
              </a:rPr>
              <a:t>Only small neurons </a:t>
            </a:r>
            <a:r>
              <a:rPr lang="en-US" dirty="0" smtClean="0">
                <a:latin typeface="Times New Roman" pitchFamily="18" charset="0"/>
                <a:cs typeface="Times New Roman" pitchFamily="18" charset="0"/>
              </a:rPr>
              <a:t>of input </a:t>
            </a:r>
            <a:r>
              <a:rPr lang="en-US" b="1" dirty="0" smtClean="0">
                <a:solidFill>
                  <a:srgbClr val="0000FF"/>
                </a:solidFill>
                <a:latin typeface="Times New Roman" pitchFamily="18" charset="0"/>
                <a:cs typeface="Times New Roman" pitchFamily="18" charset="0"/>
              </a:rPr>
              <a:t>connected to neurons in hidden layer.</a:t>
            </a:r>
            <a:r>
              <a:rPr lang="en-US" dirty="0" smtClean="0">
                <a:latin typeface="Times New Roman" pitchFamily="18" charset="0"/>
                <a:cs typeface="Times New Roman" pitchFamily="18" charset="0"/>
              </a:rPr>
              <a:t> These regions are referred to as </a:t>
            </a:r>
            <a:r>
              <a:rPr lang="en-US" b="1" dirty="0" smtClean="0">
                <a:solidFill>
                  <a:srgbClr val="0000FF"/>
                </a:solidFill>
                <a:latin typeface="Times New Roman" pitchFamily="18" charset="0"/>
                <a:cs typeface="Times New Roman" pitchFamily="18" charset="0"/>
              </a:rPr>
              <a:t>local receptive fields</a:t>
            </a:r>
            <a:r>
              <a:rPr lang="en-US" dirty="0" smtClean="0">
                <a:latin typeface="Times New Roman" pitchFamily="18" charset="0"/>
                <a:cs typeface="Times New Roman" pitchFamily="18" charset="0"/>
              </a:rPr>
              <a:t>. </a:t>
            </a:r>
          </a:p>
          <a:p>
            <a:pPr>
              <a:lnSpc>
                <a:spcPct val="160000"/>
              </a:lnSpc>
              <a:spcBef>
                <a:spcPts val="0"/>
              </a:spcBef>
            </a:pPr>
            <a:r>
              <a:rPr lang="en-US" dirty="0" smtClean="0">
                <a:latin typeface="Times New Roman" pitchFamily="18" charset="0"/>
                <a:cs typeface="Times New Roman" pitchFamily="18" charset="0"/>
              </a:rPr>
              <a:t>These fields are used to </a:t>
            </a:r>
            <a:r>
              <a:rPr lang="en-US" b="1" dirty="0" smtClean="0">
                <a:solidFill>
                  <a:srgbClr val="0000FF"/>
                </a:solidFill>
                <a:latin typeface="Times New Roman" pitchFamily="18" charset="0"/>
                <a:cs typeface="Times New Roman" pitchFamily="18" charset="0"/>
              </a:rPr>
              <a:t>transfer the input to feature maps</a:t>
            </a:r>
            <a:endParaRPr lang="en-US" b="1" dirty="0">
              <a:solidFill>
                <a:srgbClr val="0000FF"/>
              </a:solidFill>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cstate="print"/>
          <a:srcRect/>
          <a:stretch>
            <a:fillRect/>
          </a:stretch>
        </p:blipFill>
        <p:spPr bwMode="auto">
          <a:xfrm>
            <a:off x="827584" y="4005064"/>
            <a:ext cx="6286500" cy="155257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weights</a:t>
            </a:r>
            <a:endParaRPr lang="en-US" dirty="0"/>
          </a:p>
        </p:txBody>
      </p:sp>
      <p:sp>
        <p:nvSpPr>
          <p:cNvPr id="3" name="Content Placeholder 2"/>
          <p:cNvSpPr>
            <a:spLocks noGrp="1"/>
          </p:cNvSpPr>
          <p:nvPr>
            <p:ph idx="1"/>
          </p:nvPr>
        </p:nvSpPr>
        <p:spPr>
          <a:xfrm>
            <a:off x="251520" y="1268760"/>
            <a:ext cx="8435280" cy="2160241"/>
          </a:xfrm>
        </p:spPr>
        <p:txBody>
          <a:bodyPr>
            <a:normAutofit fontScale="77500" lnSpcReduction="20000"/>
          </a:bodyPr>
          <a:lstStyle/>
          <a:p>
            <a:pPr>
              <a:lnSpc>
                <a:spcPct val="150000"/>
              </a:lnSpc>
              <a:spcBef>
                <a:spcPts val="0"/>
              </a:spcBef>
            </a:pPr>
            <a:r>
              <a:rPr lang="en-US" dirty="0" smtClean="0">
                <a:latin typeface="Times New Roman" pitchFamily="18" charset="0"/>
                <a:cs typeface="Times New Roman" pitchFamily="18" charset="0"/>
              </a:rPr>
              <a:t>In typical NN, each neurons with weights and bias.(different weights for each neurons)</a:t>
            </a:r>
          </a:p>
          <a:p>
            <a:pPr>
              <a:lnSpc>
                <a:spcPct val="150000"/>
              </a:lnSpc>
              <a:spcBef>
                <a:spcPts val="0"/>
              </a:spcBef>
            </a:pPr>
            <a:r>
              <a:rPr lang="en-US" dirty="0" smtClean="0">
                <a:latin typeface="Times New Roman" pitchFamily="18" charset="0"/>
                <a:cs typeface="Times New Roman" pitchFamily="18" charset="0"/>
              </a:rPr>
              <a:t>However, incase of CNN, </a:t>
            </a:r>
            <a:r>
              <a:rPr lang="en-US" b="1" dirty="0" smtClean="0">
                <a:solidFill>
                  <a:srgbClr val="0000FF"/>
                </a:solidFill>
                <a:latin typeface="Times New Roman" pitchFamily="18" charset="0"/>
                <a:cs typeface="Times New Roman" pitchFamily="18" charset="0"/>
              </a:rPr>
              <a:t>weights and bias </a:t>
            </a:r>
            <a:r>
              <a:rPr lang="en-US" dirty="0" smtClean="0">
                <a:latin typeface="Times New Roman" pitchFamily="18" charset="0"/>
                <a:cs typeface="Times New Roman" pitchFamily="18" charset="0"/>
              </a:rPr>
              <a:t>are </a:t>
            </a:r>
            <a:r>
              <a:rPr lang="en-US" b="1" dirty="0" smtClean="0">
                <a:solidFill>
                  <a:srgbClr val="0000FF"/>
                </a:solidFill>
                <a:latin typeface="Times New Roman" pitchFamily="18" charset="0"/>
                <a:cs typeface="Times New Roman" pitchFamily="18" charset="0"/>
              </a:rPr>
              <a:t>same for all hidden neurons</a:t>
            </a:r>
            <a:endParaRPr lang="en-US" b="1" dirty="0">
              <a:solidFill>
                <a:srgbClr val="0000FF"/>
              </a:solidFill>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2" cstate="print"/>
          <a:srcRect/>
          <a:stretch>
            <a:fillRect/>
          </a:stretch>
        </p:blipFill>
        <p:spPr bwMode="auto">
          <a:xfrm>
            <a:off x="467545" y="4005064"/>
            <a:ext cx="4174512" cy="2564904"/>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4853894" y="4149080"/>
            <a:ext cx="4290106" cy="227687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and pooling</a:t>
            </a:r>
            <a:endParaRPr lang="en-US" dirty="0"/>
          </a:p>
        </p:txBody>
      </p:sp>
      <p:sp>
        <p:nvSpPr>
          <p:cNvPr id="3" name="Content Placeholder 2"/>
          <p:cNvSpPr>
            <a:spLocks noGrp="1"/>
          </p:cNvSpPr>
          <p:nvPr>
            <p:ph idx="1"/>
          </p:nvPr>
        </p:nvSpPr>
        <p:spPr>
          <a:xfrm>
            <a:off x="251520" y="1340768"/>
            <a:ext cx="8640960" cy="1728193"/>
          </a:xfrm>
        </p:spPr>
        <p:txBody>
          <a:bodyPr>
            <a:normAutofit fontScale="85000" lnSpcReduction="20000"/>
          </a:bodyPr>
          <a:lstStyle/>
          <a:p>
            <a:pPr>
              <a:lnSpc>
                <a:spcPct val="150000"/>
              </a:lnSpc>
              <a:spcBef>
                <a:spcPts val="0"/>
              </a:spcBef>
            </a:pPr>
            <a:r>
              <a:rPr lang="en-US" dirty="0" smtClean="0">
                <a:latin typeface="Times New Roman" pitchFamily="18" charset="0"/>
                <a:cs typeface="Times New Roman" pitchFamily="18" charset="0"/>
              </a:rPr>
              <a:t>Takes the output of the neuron and maps it with the highest positive value, if output is negative, the activation function maps it to zero.</a:t>
            </a:r>
            <a:endParaRPr lang="en-US"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cstate="print"/>
          <a:srcRect/>
          <a:stretch>
            <a:fillRect/>
          </a:stretch>
        </p:blipFill>
        <p:spPr bwMode="auto">
          <a:xfrm>
            <a:off x="755576" y="3140968"/>
            <a:ext cx="4486275" cy="1819275"/>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5364088" y="3068960"/>
            <a:ext cx="1885950" cy="1895475"/>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1475656" y="4981575"/>
            <a:ext cx="6019800" cy="187642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36912"/>
            <a:ext cx="8784976" cy="4021907"/>
          </a:xfrm>
        </p:spPr>
        <p:txBody>
          <a:bodyPr>
            <a:normAutofit fontScale="55000" lnSpcReduction="20000"/>
          </a:bodyPr>
          <a:lstStyle/>
          <a:p>
            <a:pPr>
              <a:lnSpc>
                <a:spcPct val="170000"/>
              </a:lnSpc>
              <a:spcBef>
                <a:spcPts val="0"/>
              </a:spcBef>
              <a:buNone/>
            </a:pPr>
            <a:r>
              <a:rPr lang="en-US" dirty="0" smtClean="0">
                <a:latin typeface="Times New Roman" pitchFamily="18" charset="0"/>
                <a:cs typeface="Times New Roman" pitchFamily="18" charset="0"/>
              </a:rPr>
              <a:t>The convolution operation forms the basis of any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neural network. Let’s understand the convolution operation using two matrices, a and b, of 1 dimension.</a:t>
            </a:r>
          </a:p>
          <a:p>
            <a:pPr>
              <a:lnSpc>
                <a:spcPct val="170000"/>
              </a:lnSpc>
              <a:spcBef>
                <a:spcPts val="0"/>
              </a:spcBef>
              <a:buNone/>
            </a:pPr>
            <a:r>
              <a:rPr lang="en-US" dirty="0" smtClean="0">
                <a:latin typeface="Times New Roman" pitchFamily="18" charset="0"/>
                <a:cs typeface="Times New Roman" pitchFamily="18" charset="0"/>
              </a:rPr>
              <a:t>a = [5,3,7,5,9,7]</a:t>
            </a:r>
          </a:p>
          <a:p>
            <a:pPr>
              <a:lnSpc>
                <a:spcPct val="170000"/>
              </a:lnSpc>
              <a:spcBef>
                <a:spcPts val="0"/>
              </a:spcBef>
              <a:buNone/>
            </a:pPr>
            <a:r>
              <a:rPr lang="en-US" dirty="0" smtClean="0">
                <a:latin typeface="Times New Roman" pitchFamily="18" charset="0"/>
                <a:cs typeface="Times New Roman" pitchFamily="18" charset="0"/>
              </a:rPr>
              <a:t>b = [1,2,3]</a:t>
            </a:r>
          </a:p>
          <a:p>
            <a:pPr>
              <a:lnSpc>
                <a:spcPct val="170000"/>
              </a:lnSpc>
              <a:spcBef>
                <a:spcPts val="0"/>
              </a:spcBef>
              <a:buNone/>
            </a:pPr>
            <a:r>
              <a:rPr lang="en-US" dirty="0" smtClean="0">
                <a:latin typeface="Times New Roman" pitchFamily="18" charset="0"/>
                <a:cs typeface="Times New Roman" pitchFamily="18" charset="0"/>
              </a:rPr>
              <a:t>In convolution operation, the arrays are multiplied element-wise, and the product is summed to create a new array, which represents a*b.</a:t>
            </a:r>
          </a:p>
          <a:p>
            <a:pPr>
              <a:lnSpc>
                <a:spcPct val="170000"/>
              </a:lnSpc>
              <a:spcBef>
                <a:spcPts val="0"/>
              </a:spcBef>
              <a:buNone/>
            </a:pPr>
            <a:r>
              <a:rPr lang="en-US" dirty="0" smtClean="0">
                <a:latin typeface="Times New Roman" pitchFamily="18" charset="0"/>
                <a:cs typeface="Times New Roman" pitchFamily="18" charset="0"/>
              </a:rPr>
              <a:t>The first three elements of the matrix a are multiplied with the elements of matrix b. The product is summed to get the result.</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0" y="0"/>
            <a:ext cx="8388424" cy="263691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666875" y="314325"/>
            <a:ext cx="5810250" cy="6229350"/>
          </a:xfrm>
          <a:prstGeom prst="rect">
            <a:avLst/>
          </a:prstGeom>
          <a:noFill/>
          <a:ln w="9525">
            <a:noFill/>
            <a:miter lim="800000"/>
            <a:headEnd/>
            <a:tailEnd/>
          </a:ln>
        </p:spPr>
      </p:pic>
      <p:pic>
        <p:nvPicPr>
          <p:cNvPr id="2051" name="Picture 3"/>
          <p:cNvPicPr>
            <a:picLocks noChangeAspect="1" noChangeArrowheads="1"/>
          </p:cNvPicPr>
          <p:nvPr/>
        </p:nvPicPr>
        <p:blipFill>
          <a:blip r:embed="rId2" cstate="print"/>
          <a:srcRect/>
          <a:stretch>
            <a:fillRect/>
          </a:stretch>
        </p:blipFill>
        <p:spPr bwMode="auto">
          <a:xfrm>
            <a:off x="1547664" y="260648"/>
            <a:ext cx="5810250" cy="622935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827583" y="980728"/>
            <a:ext cx="7779443" cy="4176464"/>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04664"/>
            <a:ext cx="8964488" cy="5904655"/>
          </a:xfrm>
        </p:spPr>
        <p:txBody>
          <a:bodyPr>
            <a:normAutofit fontScale="55000" lnSpcReduction="20000"/>
          </a:bodyPr>
          <a:lstStyle/>
          <a:p>
            <a:pPr>
              <a:lnSpc>
                <a:spcPct val="170000"/>
              </a:lnSpc>
              <a:spcBef>
                <a:spcPts val="0"/>
              </a:spcBef>
            </a:pPr>
            <a:r>
              <a:rPr lang="en-US" dirty="0" smtClean="0">
                <a:latin typeface="Times New Roman" pitchFamily="18" charset="0"/>
                <a:cs typeface="Times New Roman" pitchFamily="18" charset="0"/>
              </a:rPr>
              <a:t>Feeding the input data, the </a:t>
            </a:r>
            <a:r>
              <a:rPr lang="en-US" b="1" dirty="0" smtClean="0">
                <a:solidFill>
                  <a:srgbClr val="0000FF"/>
                </a:solidFill>
                <a:latin typeface="Times New Roman" pitchFamily="18" charset="0"/>
                <a:cs typeface="Times New Roman" pitchFamily="18" charset="0"/>
              </a:rPr>
              <a:t>network learns its weight(associated in input layer)</a:t>
            </a:r>
            <a:r>
              <a:rPr lang="en-US" dirty="0" smtClean="0">
                <a:latin typeface="Times New Roman" pitchFamily="18" charset="0"/>
                <a:cs typeface="Times New Roman" pitchFamily="18" charset="0"/>
              </a:rPr>
              <a:t>.</a:t>
            </a:r>
          </a:p>
          <a:p>
            <a:pPr>
              <a:lnSpc>
                <a:spcPct val="170000"/>
              </a:lnSpc>
              <a:spcBef>
                <a:spcPts val="0"/>
              </a:spcBef>
            </a:pPr>
            <a:r>
              <a:rPr lang="en-US" dirty="0" smtClean="0">
                <a:latin typeface="Times New Roman" pitchFamily="18" charset="0"/>
                <a:cs typeface="Times New Roman" pitchFamily="18" charset="0"/>
              </a:rPr>
              <a:t>Feeding an input image, the </a:t>
            </a:r>
            <a:r>
              <a:rPr lang="en-US" b="1" dirty="0" smtClean="0">
                <a:solidFill>
                  <a:srgbClr val="0000FF"/>
                </a:solidFill>
                <a:latin typeface="Times New Roman" pitchFamily="18" charset="0"/>
                <a:cs typeface="Times New Roman" pitchFamily="18" charset="0"/>
              </a:rPr>
              <a:t>values that appear in the hidden layer </a:t>
            </a:r>
            <a:r>
              <a:rPr lang="en-US" dirty="0" smtClean="0">
                <a:latin typeface="Times New Roman" pitchFamily="18" charset="0"/>
                <a:cs typeface="Times New Roman" pitchFamily="18" charset="0"/>
              </a:rPr>
              <a:t>can be </a:t>
            </a:r>
            <a:r>
              <a:rPr lang="en-US" b="1" dirty="0" smtClean="0">
                <a:solidFill>
                  <a:srgbClr val="0000FF"/>
                </a:solidFill>
                <a:latin typeface="Times New Roman" pitchFamily="18" charset="0"/>
                <a:cs typeface="Times New Roman" pitchFamily="18" charset="0"/>
              </a:rPr>
              <a:t>considered as features learnt automatically </a:t>
            </a:r>
            <a:r>
              <a:rPr lang="en-US" dirty="0" smtClean="0">
                <a:latin typeface="Times New Roman" pitchFamily="18" charset="0"/>
                <a:cs typeface="Times New Roman" pitchFamily="18" charset="0"/>
              </a:rPr>
              <a:t>from the input data.</a:t>
            </a:r>
          </a:p>
          <a:p>
            <a:pPr>
              <a:lnSpc>
                <a:spcPct val="170000"/>
              </a:lnSpc>
              <a:spcBef>
                <a:spcPts val="0"/>
              </a:spcBef>
            </a:pPr>
            <a:r>
              <a:rPr lang="en-US" dirty="0" smtClean="0">
                <a:latin typeface="Times New Roman" pitchFamily="18" charset="0"/>
                <a:cs typeface="Times New Roman" pitchFamily="18" charset="0"/>
              </a:rPr>
              <a:t>There are a </a:t>
            </a:r>
            <a:r>
              <a:rPr lang="en-US" b="1" dirty="0" smtClean="0">
                <a:solidFill>
                  <a:srgbClr val="0000FF"/>
                </a:solidFill>
                <a:latin typeface="Times New Roman" pitchFamily="18" charset="0"/>
                <a:cs typeface="Times New Roman" pitchFamily="18" charset="0"/>
              </a:rPr>
              <a:t>smaller number of units in the hidden units of an RBM(so blurred)</a:t>
            </a:r>
          </a:p>
          <a:p>
            <a:pPr>
              <a:lnSpc>
                <a:spcPct val="170000"/>
              </a:lnSpc>
              <a:spcBef>
                <a:spcPts val="0"/>
              </a:spcBef>
            </a:pPr>
            <a:r>
              <a:rPr lang="en-US" dirty="0" smtClean="0">
                <a:latin typeface="Times New Roman" pitchFamily="18" charset="0"/>
                <a:cs typeface="Times New Roman" pitchFamily="18" charset="0"/>
              </a:rPr>
              <a:t>Good representation of data that are </a:t>
            </a:r>
            <a:r>
              <a:rPr lang="en-US" b="1" dirty="0" smtClean="0">
                <a:solidFill>
                  <a:srgbClr val="0000FF"/>
                </a:solidFill>
                <a:latin typeface="Times New Roman" pitchFamily="18" charset="0"/>
                <a:cs typeface="Times New Roman" pitchFamily="18" charset="0"/>
              </a:rPr>
              <a:t>lower in dimensionality </a:t>
            </a:r>
            <a:r>
              <a:rPr lang="en-US" dirty="0" smtClean="0">
                <a:latin typeface="Times New Roman" pitchFamily="18" charset="0"/>
                <a:cs typeface="Times New Roman" pitchFamily="18" charset="0"/>
              </a:rPr>
              <a:t>(compared to original data)</a:t>
            </a:r>
          </a:p>
          <a:p>
            <a:pPr>
              <a:lnSpc>
                <a:spcPct val="170000"/>
              </a:lnSpc>
              <a:spcBef>
                <a:spcPts val="0"/>
              </a:spcBef>
            </a:pPr>
            <a:r>
              <a:rPr lang="en-US" dirty="0" smtClean="0">
                <a:latin typeface="Times New Roman" pitchFamily="18" charset="0"/>
                <a:cs typeface="Times New Roman" pitchFamily="18" charset="0"/>
              </a:rPr>
              <a:t>In matrix form, respective rows and columns which says that as 7 are considered as features and reconstructed as blurred 7.</a:t>
            </a:r>
            <a:endParaRPr lang="en-US" dirty="0">
              <a:latin typeface="Times New Roman" pitchFamily="18" charset="0"/>
              <a:cs typeface="Times New Roman" pitchFamily="18" charset="0"/>
            </a:endParaRPr>
          </a:p>
          <a:p>
            <a:pPr>
              <a:lnSpc>
                <a:spcPct val="170000"/>
              </a:lnSpc>
              <a:spcBef>
                <a:spcPts val="0"/>
              </a:spcBef>
              <a:buNone/>
            </a:pPr>
            <a:r>
              <a:rPr lang="en-US" dirty="0" smtClean="0">
                <a:latin typeface="Times New Roman" pitchFamily="18" charset="0"/>
                <a:cs typeface="Times New Roman" pitchFamily="18" charset="0"/>
              </a:rPr>
              <a:t>Useful in applications of:</a:t>
            </a:r>
          </a:p>
          <a:p>
            <a:pPr>
              <a:lnSpc>
                <a:spcPct val="170000"/>
              </a:lnSpc>
              <a:spcBef>
                <a:spcPts val="0"/>
              </a:spcBef>
            </a:pPr>
            <a:r>
              <a:rPr lang="en-US" dirty="0" smtClean="0">
                <a:latin typeface="Times New Roman" pitchFamily="18" charset="0"/>
                <a:cs typeface="Times New Roman" pitchFamily="18" charset="0"/>
              </a:rPr>
              <a:t>Dimensionality reduction</a:t>
            </a:r>
          </a:p>
          <a:p>
            <a:pPr>
              <a:lnSpc>
                <a:spcPct val="170000"/>
              </a:lnSpc>
              <a:spcBef>
                <a:spcPts val="0"/>
              </a:spcBef>
            </a:pPr>
            <a:r>
              <a:rPr lang="en-US" dirty="0" smtClean="0">
                <a:latin typeface="Times New Roman" pitchFamily="18" charset="0"/>
                <a:cs typeface="Times New Roman" pitchFamily="18" charset="0"/>
              </a:rPr>
              <a:t>Feature extraction</a:t>
            </a:r>
          </a:p>
          <a:p>
            <a:pPr>
              <a:lnSpc>
                <a:spcPct val="170000"/>
              </a:lnSpc>
              <a:spcBef>
                <a:spcPts val="0"/>
              </a:spcBef>
            </a:pPr>
            <a:r>
              <a:rPr lang="en-US" dirty="0" smtClean="0">
                <a:latin typeface="Times New Roman" pitchFamily="18" charset="0"/>
                <a:cs typeface="Times New Roman" pitchFamily="18" charset="0"/>
              </a:rPr>
              <a:t>Collaborative filtering</a:t>
            </a:r>
          </a:p>
          <a:p>
            <a:pPr>
              <a:lnSpc>
                <a:spcPct val="170000"/>
              </a:lnSpc>
              <a:spcBef>
                <a:spcPts val="0"/>
              </a:spcBef>
            </a:pPr>
            <a:r>
              <a:rPr lang="en-US" dirty="0" smtClean="0">
                <a:latin typeface="Times New Roman" pitchFamily="18" charset="0"/>
                <a:cs typeface="Times New Roman" pitchFamily="18" charset="0"/>
              </a:rPr>
              <a:t>It’s a </a:t>
            </a:r>
            <a:r>
              <a:rPr lang="en-US" b="1" dirty="0" smtClean="0">
                <a:solidFill>
                  <a:srgbClr val="0000FF"/>
                </a:solidFill>
                <a:latin typeface="Times New Roman" pitchFamily="18" charset="0"/>
                <a:cs typeface="Times New Roman" pitchFamily="18" charset="0"/>
              </a:rPr>
              <a:t>part of input reconstruction </a:t>
            </a:r>
          </a:p>
          <a:p>
            <a:pPr>
              <a:lnSpc>
                <a:spcPct val="170000"/>
              </a:lnSpc>
              <a:spcBef>
                <a:spcPts val="0"/>
              </a:spcBef>
            </a:pPr>
            <a:r>
              <a:rPr lang="en-US" dirty="0" smtClean="0">
                <a:latin typeface="Times New Roman" pitchFamily="18" charset="0"/>
                <a:cs typeface="Times New Roman" pitchFamily="18" charset="0"/>
              </a:rPr>
              <a:t>Other kind of models called </a:t>
            </a:r>
            <a:r>
              <a:rPr lang="en-US" b="1" dirty="0" smtClean="0">
                <a:solidFill>
                  <a:srgbClr val="C00000"/>
                </a:solidFill>
                <a:latin typeface="Times New Roman" pitchFamily="18" charset="0"/>
                <a:cs typeface="Times New Roman" pitchFamily="18" charset="0"/>
              </a:rPr>
              <a:t>deep belief networks or deep neural networks</a:t>
            </a:r>
            <a:endParaRPr lang="en-US" b="1" dirty="0">
              <a:solidFill>
                <a:srgbClr val="C000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6516216" y="2996952"/>
            <a:ext cx="2406948" cy="198884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4624"/>
            <a:ext cx="8856984" cy="6597352"/>
          </a:xfrm>
        </p:spPr>
        <p:txBody>
          <a:bodyPr>
            <a:normAutofit/>
          </a:bodyPr>
          <a:lstStyle/>
          <a:p>
            <a:pPr>
              <a:lnSpc>
                <a:spcPct val="170000"/>
              </a:lnSpc>
              <a:spcBef>
                <a:spcPts val="0"/>
              </a:spcBef>
            </a:pPr>
            <a:r>
              <a:rPr lang="en-US" sz="1600" dirty="0" smtClean="0">
                <a:latin typeface="Times New Roman" pitchFamily="18" charset="0"/>
                <a:cs typeface="Times New Roman" pitchFamily="18" charset="0"/>
              </a:rPr>
              <a:t>Each visible node takes a low level feature from an item in the dataset to be learned.</a:t>
            </a:r>
          </a:p>
          <a:p>
            <a:pPr>
              <a:lnSpc>
                <a:spcPct val="170000"/>
              </a:lnSpc>
              <a:spcBef>
                <a:spcPts val="0"/>
              </a:spcBef>
            </a:pPr>
            <a:r>
              <a:rPr lang="en-US" sz="1600" dirty="0" smtClean="0">
                <a:latin typeface="Times New Roman" pitchFamily="18" charset="0"/>
                <a:cs typeface="Times New Roman" pitchFamily="18" charset="0"/>
              </a:rPr>
              <a:t>At node 1 of the hidden layer, x is multiplied by a weight and added to a bias.</a:t>
            </a:r>
          </a:p>
          <a:p>
            <a:pPr>
              <a:lnSpc>
                <a:spcPct val="170000"/>
              </a:lnSpc>
              <a:spcBef>
                <a:spcPts val="0"/>
              </a:spcBef>
            </a:pPr>
            <a:r>
              <a:rPr lang="en-US" sz="1600" dirty="0" smtClean="0">
                <a:latin typeface="Times New Roman" pitchFamily="18" charset="0"/>
                <a:cs typeface="Times New Roman" pitchFamily="18" charset="0"/>
              </a:rPr>
              <a:t>The result of those two operations is fed into an activation function.</a:t>
            </a:r>
          </a:p>
          <a:p>
            <a:pPr>
              <a:lnSpc>
                <a:spcPct val="170000"/>
              </a:lnSpc>
              <a:spcBef>
                <a:spcPts val="0"/>
              </a:spcBef>
            </a:pPr>
            <a:r>
              <a:rPr lang="en-US" sz="1600" dirty="0" smtClean="0">
                <a:latin typeface="Times New Roman" pitchFamily="18" charset="0"/>
                <a:cs typeface="Times New Roman" pitchFamily="18" charset="0"/>
              </a:rPr>
              <a:t>This produces the node’s output, or </a:t>
            </a:r>
            <a:r>
              <a:rPr lang="en-US" sz="1600" b="1" dirty="0" smtClean="0">
                <a:solidFill>
                  <a:srgbClr val="C00000"/>
                </a:solidFill>
                <a:latin typeface="Times New Roman" pitchFamily="18" charset="0"/>
                <a:cs typeface="Times New Roman" pitchFamily="18" charset="0"/>
              </a:rPr>
              <a:t>the strength of the signal</a:t>
            </a:r>
            <a:r>
              <a:rPr lang="en-US" sz="1600" dirty="0" smtClean="0">
                <a:latin typeface="Times New Roman" pitchFamily="18" charset="0"/>
                <a:cs typeface="Times New Roman" pitchFamily="18" charset="0"/>
              </a:rPr>
              <a:t> (feature)passing through it. If strength of the signal is strong, then it can be used for reconstruction.</a:t>
            </a:r>
          </a:p>
          <a:p>
            <a:pPr>
              <a:lnSpc>
                <a:spcPct val="170000"/>
              </a:lnSpc>
              <a:spcBef>
                <a:spcPts val="0"/>
              </a:spcBef>
            </a:pPr>
            <a:r>
              <a:rPr lang="en-US" sz="1600" dirty="0" smtClean="0">
                <a:latin typeface="Times New Roman" pitchFamily="18" charset="0"/>
                <a:cs typeface="Times New Roman" pitchFamily="18" charset="0"/>
              </a:rPr>
              <a:t>The learning process consists of several forward and backward passes.</a:t>
            </a:r>
          </a:p>
          <a:p>
            <a:pPr>
              <a:lnSpc>
                <a:spcPct val="170000"/>
              </a:lnSpc>
              <a:spcBef>
                <a:spcPts val="0"/>
              </a:spcBef>
            </a:pPr>
            <a:r>
              <a:rPr lang="en-US" sz="1600" dirty="0" smtClean="0">
                <a:latin typeface="Times New Roman" pitchFamily="18" charset="0"/>
                <a:cs typeface="Times New Roman" pitchFamily="18" charset="0"/>
              </a:rPr>
              <a:t>Forward pass: image to vectors(called encoding)</a:t>
            </a:r>
          </a:p>
          <a:p>
            <a:pPr>
              <a:lnSpc>
                <a:spcPct val="170000"/>
              </a:lnSpc>
              <a:spcBef>
                <a:spcPts val="0"/>
              </a:spcBef>
            </a:pPr>
            <a:r>
              <a:rPr lang="en-US" sz="1600" dirty="0" smtClean="0">
                <a:latin typeface="Times New Roman" pitchFamily="18" charset="0"/>
                <a:cs typeface="Times New Roman" pitchFamily="18" charset="0"/>
              </a:rPr>
              <a:t>Backward pass: vectors to image</a:t>
            </a:r>
          </a:p>
          <a:p>
            <a:pPr>
              <a:lnSpc>
                <a:spcPct val="170000"/>
              </a:lnSpc>
              <a:spcBef>
                <a:spcPts val="0"/>
              </a:spcBef>
            </a:pPr>
            <a:r>
              <a:rPr lang="en-US" sz="1600" dirty="0" smtClean="0">
                <a:latin typeface="Times New Roman" pitchFamily="18" charset="0"/>
                <a:cs typeface="Times New Roman" pitchFamily="18" charset="0"/>
              </a:rPr>
              <a:t>The weights of the neural network are adjusted in such a way That:</a:t>
            </a:r>
          </a:p>
          <a:p>
            <a:pPr lvl="1">
              <a:lnSpc>
                <a:spcPct val="170000"/>
              </a:lnSpc>
              <a:spcBef>
                <a:spcPts val="0"/>
              </a:spcBef>
            </a:pPr>
            <a:r>
              <a:rPr lang="en-US" sz="1600" dirty="0" smtClean="0">
                <a:latin typeface="Times New Roman" pitchFamily="18" charset="0"/>
                <a:cs typeface="Times New Roman" pitchFamily="18" charset="0"/>
              </a:rPr>
              <a:t>The RBM can find the relationship among input features and then</a:t>
            </a:r>
          </a:p>
          <a:p>
            <a:pPr lvl="1">
              <a:lnSpc>
                <a:spcPct val="170000"/>
              </a:lnSpc>
              <a:spcBef>
                <a:spcPts val="0"/>
              </a:spcBef>
            </a:pPr>
            <a:r>
              <a:rPr lang="en-US" sz="1600" dirty="0" smtClean="0">
                <a:latin typeface="Times New Roman" pitchFamily="18" charset="0"/>
                <a:cs typeface="Times New Roman" pitchFamily="18" charset="0"/>
              </a:rPr>
              <a:t>Determines which features are relevant.( other are unnecessary)</a:t>
            </a:r>
          </a:p>
          <a:p>
            <a:pPr lvl="1">
              <a:lnSpc>
                <a:spcPct val="170000"/>
              </a:lnSpc>
              <a:spcBef>
                <a:spcPts val="0"/>
              </a:spcBef>
            </a:pPr>
            <a:endParaRPr lang="en-US" sz="1600" dirty="0" smtClean="0">
              <a:latin typeface="Times New Roman" pitchFamily="18" charset="0"/>
              <a:cs typeface="Times New Roman" pitchFamily="18" charset="0"/>
            </a:endParaRPr>
          </a:p>
          <a:p>
            <a:pPr>
              <a:lnSpc>
                <a:spcPct val="170000"/>
              </a:lnSpc>
              <a:spcBef>
                <a:spcPts val="0"/>
              </a:spcBef>
              <a:buNone/>
            </a:pPr>
            <a:endParaRPr lang="en-US" sz="1600" dirty="0" smtClean="0">
              <a:latin typeface="Times New Roman" pitchFamily="18" charset="0"/>
              <a:cs typeface="Times New Roman" pitchFamily="18" charset="0"/>
            </a:endParaRPr>
          </a:p>
          <a:p>
            <a:pPr>
              <a:lnSpc>
                <a:spcPct val="170000"/>
              </a:lnSpc>
              <a:spcBef>
                <a:spcPts val="0"/>
              </a:spcBef>
            </a:pPr>
            <a:endParaRPr lang="en-US" sz="1600" dirty="0" smtClean="0">
              <a:latin typeface="Times New Roman" pitchFamily="18" charset="0"/>
              <a:cs typeface="Times New Roman" pitchFamily="18" charset="0"/>
            </a:endParaRPr>
          </a:p>
          <a:p>
            <a:pPr>
              <a:lnSpc>
                <a:spcPct val="170000"/>
              </a:lnSpc>
              <a:spcBef>
                <a:spcPts val="0"/>
              </a:spcBef>
            </a:pPr>
            <a:endParaRPr lang="en-US" sz="16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6228184" y="4221088"/>
            <a:ext cx="2752048" cy="242088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16" y="0"/>
            <a:ext cx="8964488" cy="3501008"/>
          </a:xfrm>
        </p:spPr>
        <p:txBody>
          <a:bodyPr>
            <a:noAutofit/>
          </a:bodyPr>
          <a:lstStyle/>
          <a:p>
            <a:pPr>
              <a:lnSpc>
                <a:spcPct val="170000"/>
              </a:lnSpc>
              <a:spcBef>
                <a:spcPts val="0"/>
              </a:spcBef>
              <a:buNone/>
            </a:pPr>
            <a:r>
              <a:rPr lang="en-US" sz="1500" b="1" u="sng" dirty="0" smtClean="0">
                <a:latin typeface="Times New Roman" pitchFamily="18" charset="0"/>
                <a:cs typeface="Times New Roman" pitchFamily="18" charset="0"/>
              </a:rPr>
              <a:t>Training RBM  : </a:t>
            </a:r>
            <a:r>
              <a:rPr lang="en-US" sz="1500" dirty="0" smtClean="0">
                <a:latin typeface="Times New Roman" pitchFamily="18" charset="0"/>
                <a:cs typeface="Times New Roman" pitchFamily="18" charset="0"/>
              </a:rPr>
              <a:t>3 steps</a:t>
            </a:r>
          </a:p>
          <a:p>
            <a:pPr>
              <a:lnSpc>
                <a:spcPct val="170000"/>
              </a:lnSpc>
              <a:spcBef>
                <a:spcPts val="0"/>
              </a:spcBef>
              <a:buNone/>
            </a:pPr>
            <a:r>
              <a:rPr lang="en-US" sz="1500" b="1" u="sng" dirty="0" smtClean="0">
                <a:latin typeface="Times New Roman" pitchFamily="18" charset="0"/>
                <a:cs typeface="Times New Roman" pitchFamily="18" charset="0"/>
              </a:rPr>
              <a:t>Forward pass:</a:t>
            </a:r>
          </a:p>
          <a:p>
            <a:pPr>
              <a:lnSpc>
                <a:spcPct val="170000"/>
              </a:lnSpc>
              <a:spcBef>
                <a:spcPts val="0"/>
              </a:spcBef>
            </a:pPr>
            <a:r>
              <a:rPr lang="en-US" sz="1500" dirty="0" smtClean="0">
                <a:latin typeface="Times New Roman" pitchFamily="18" charset="0"/>
                <a:cs typeface="Times New Roman" pitchFamily="18" charset="0"/>
              </a:rPr>
              <a:t>Input image </a:t>
            </a:r>
            <a:r>
              <a:rPr lang="en-US" sz="1500" b="1" dirty="0" smtClean="0">
                <a:solidFill>
                  <a:srgbClr val="0000FF"/>
                </a:solidFill>
                <a:latin typeface="Times New Roman" pitchFamily="18" charset="0"/>
                <a:cs typeface="Times New Roman" pitchFamily="18" charset="0"/>
              </a:rPr>
              <a:t>converted to binary values(vector</a:t>
            </a:r>
            <a:r>
              <a:rPr lang="en-US" sz="1500" dirty="0" smtClean="0">
                <a:latin typeface="Times New Roman" pitchFamily="18" charset="0"/>
                <a:cs typeface="Times New Roman" pitchFamily="18" charset="0"/>
              </a:rPr>
              <a:t>)</a:t>
            </a:r>
          </a:p>
          <a:p>
            <a:pPr>
              <a:lnSpc>
                <a:spcPct val="170000"/>
              </a:lnSpc>
              <a:spcBef>
                <a:spcPts val="0"/>
              </a:spcBef>
            </a:pPr>
            <a:r>
              <a:rPr lang="en-US" sz="1500" dirty="0" smtClean="0">
                <a:latin typeface="Times New Roman" pitchFamily="18" charset="0"/>
                <a:cs typeface="Times New Roman" pitchFamily="18" charset="0"/>
              </a:rPr>
              <a:t>Then input vector is fed into the net</a:t>
            </a:r>
          </a:p>
          <a:p>
            <a:pPr>
              <a:lnSpc>
                <a:spcPct val="170000"/>
              </a:lnSpc>
              <a:spcBef>
                <a:spcPts val="0"/>
              </a:spcBef>
            </a:pPr>
            <a:r>
              <a:rPr lang="en-US" sz="1500" dirty="0" smtClean="0">
                <a:latin typeface="Times New Roman" pitchFamily="18" charset="0"/>
                <a:cs typeface="Times New Roman" pitchFamily="18" charset="0"/>
              </a:rPr>
              <a:t>Its values are multiplied by weights and an overall bias is added.(in hidden layer)</a:t>
            </a:r>
          </a:p>
          <a:p>
            <a:pPr>
              <a:lnSpc>
                <a:spcPct val="170000"/>
              </a:lnSpc>
              <a:spcBef>
                <a:spcPts val="0"/>
              </a:spcBef>
            </a:pPr>
            <a:r>
              <a:rPr lang="en-US" sz="1500" dirty="0" smtClean="0">
                <a:latin typeface="Times New Roman" pitchFamily="18" charset="0"/>
                <a:cs typeface="Times New Roman" pitchFamily="18" charset="0"/>
              </a:rPr>
              <a:t>Then, the result goes to an activation function such as a sigmoid function.</a:t>
            </a:r>
          </a:p>
          <a:p>
            <a:pPr>
              <a:lnSpc>
                <a:spcPct val="170000"/>
              </a:lnSpc>
              <a:spcBef>
                <a:spcPts val="0"/>
              </a:spcBef>
            </a:pPr>
            <a:r>
              <a:rPr lang="en-US" sz="1500" dirty="0" smtClean="0">
                <a:latin typeface="Times New Roman" pitchFamily="18" charset="0"/>
                <a:cs typeface="Times New Roman" pitchFamily="18" charset="0"/>
              </a:rPr>
              <a:t>This represents the probability of turning each individual hidden-unit on, or in other words, the probability of the node activation.</a:t>
            </a:r>
          </a:p>
          <a:p>
            <a:pPr>
              <a:lnSpc>
                <a:spcPct val="170000"/>
              </a:lnSpc>
              <a:spcBef>
                <a:spcPts val="0"/>
              </a:spcBef>
            </a:pPr>
            <a:r>
              <a:rPr lang="en-US" sz="1500" dirty="0" smtClean="0">
                <a:latin typeface="Times New Roman" pitchFamily="18" charset="0"/>
                <a:cs typeface="Times New Roman" pitchFamily="18" charset="0"/>
              </a:rPr>
              <a:t>The 3 units in hidden layer, with 1,0,1. here, 1(on) will be taken for  reconstruction and 0 (OFF) will not be considered for reconstruction </a:t>
            </a:r>
          </a:p>
          <a:p>
            <a:pPr>
              <a:lnSpc>
                <a:spcPct val="170000"/>
              </a:lnSpc>
              <a:spcBef>
                <a:spcPts val="0"/>
              </a:spcBef>
            </a:pPr>
            <a:endParaRPr lang="en-US" sz="1500" dirty="0">
              <a:latin typeface="Times New Roman" pitchFamily="18" charset="0"/>
              <a:cs typeface="Times New Roman" pitchFamily="18" charset="0"/>
            </a:endParaRPr>
          </a:p>
        </p:txBody>
      </p:sp>
      <p:pic>
        <p:nvPicPr>
          <p:cNvPr id="6" name="Picture 3"/>
          <p:cNvPicPr>
            <a:picLocks noChangeAspect="1" noChangeArrowheads="1"/>
          </p:cNvPicPr>
          <p:nvPr/>
        </p:nvPicPr>
        <p:blipFill>
          <a:blip r:embed="rId2" cstate="print"/>
          <a:srcRect/>
          <a:stretch>
            <a:fillRect/>
          </a:stretch>
        </p:blipFill>
        <p:spPr bwMode="auto">
          <a:xfrm>
            <a:off x="5220072" y="3645024"/>
            <a:ext cx="3888432" cy="3160085"/>
          </a:xfrm>
          <a:prstGeom prst="rect">
            <a:avLst/>
          </a:prstGeom>
          <a:noFill/>
          <a:ln w="9525">
            <a:noFill/>
            <a:miter lim="800000"/>
            <a:headEnd/>
            <a:tailEnd/>
          </a:ln>
        </p:spPr>
      </p:pic>
      <p:sp>
        <p:nvSpPr>
          <p:cNvPr id="4" name="Content Placeholder 2"/>
          <p:cNvSpPr txBox="1">
            <a:spLocks/>
          </p:cNvSpPr>
          <p:nvPr/>
        </p:nvSpPr>
        <p:spPr>
          <a:xfrm>
            <a:off x="107504" y="3861048"/>
            <a:ext cx="4464496" cy="266429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70000"/>
              </a:lnSpc>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Then, a </a:t>
            </a:r>
            <a:r>
              <a:rPr kumimoji="0" lang="en-US" sz="1600" b="1" i="0" u="none" strike="noStrike" kern="1200" cap="none" spc="0" normalizeH="0" baseline="0" noProof="0" dirty="0" smtClean="0">
                <a:ln>
                  <a:noFill/>
                </a:ln>
                <a:solidFill>
                  <a:srgbClr val="0000FF"/>
                </a:solidFill>
                <a:effectLst/>
                <a:uLnTx/>
                <a:uFillTx/>
                <a:latin typeface="Times New Roman" pitchFamily="18" charset="0"/>
                <a:cs typeface="Times New Roman" pitchFamily="18" charset="0"/>
              </a:rPr>
              <a:t>sample is drawn from the probability distribution.</a:t>
            </a:r>
          </a:p>
          <a:p>
            <a:pPr marL="342900" marR="0" lvl="0" indent="-342900" algn="l" defTabSz="914400" rtl="0" eaLnBrk="1" fontAlgn="auto" latinLnBrk="0" hangingPunct="1">
              <a:lnSpc>
                <a:spcPct val="170000"/>
              </a:lnSpc>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Forward pass  translate the input data into binary values that gets represented in hidden layer</a:t>
            </a:r>
            <a:endParaRPr kumimoji="0" lang="en-US" sz="16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9"/>
            <a:ext cx="8496944" cy="4248471"/>
          </a:xfrm>
        </p:spPr>
        <p:txBody>
          <a:bodyPr>
            <a:normAutofit fontScale="55000" lnSpcReduction="20000"/>
          </a:bodyPr>
          <a:lstStyle/>
          <a:p>
            <a:pPr>
              <a:lnSpc>
                <a:spcPct val="170000"/>
              </a:lnSpc>
              <a:spcBef>
                <a:spcPts val="0"/>
              </a:spcBef>
              <a:buNone/>
            </a:pPr>
            <a:r>
              <a:rPr lang="en-US" b="1" u="sng" dirty="0" smtClean="0">
                <a:latin typeface="Times New Roman" pitchFamily="18" charset="0"/>
                <a:cs typeface="Times New Roman" pitchFamily="18" charset="0"/>
              </a:rPr>
              <a:t>Backward pass:</a:t>
            </a:r>
          </a:p>
          <a:p>
            <a:pPr>
              <a:lnSpc>
                <a:spcPct val="170000"/>
              </a:lnSpc>
              <a:spcBef>
                <a:spcPts val="0"/>
              </a:spcBef>
            </a:pPr>
            <a:r>
              <a:rPr lang="en-US" dirty="0" smtClean="0">
                <a:latin typeface="Times New Roman" pitchFamily="18" charset="0"/>
                <a:cs typeface="Times New Roman" pitchFamily="18" charset="0"/>
              </a:rPr>
              <a:t>Data passed backwards</a:t>
            </a:r>
          </a:p>
          <a:p>
            <a:pPr>
              <a:lnSpc>
                <a:spcPct val="170000"/>
              </a:lnSpc>
              <a:spcBef>
                <a:spcPts val="0"/>
              </a:spcBef>
            </a:pPr>
            <a:r>
              <a:rPr lang="en-US" dirty="0" smtClean="0">
                <a:latin typeface="Times New Roman" pitchFamily="18" charset="0"/>
                <a:cs typeface="Times New Roman" pitchFamily="18" charset="0"/>
              </a:rPr>
              <a:t>Also combined with same weights and overall bias(used in forward pass)</a:t>
            </a:r>
          </a:p>
          <a:p>
            <a:pPr>
              <a:lnSpc>
                <a:spcPct val="170000"/>
              </a:lnSpc>
              <a:spcBef>
                <a:spcPts val="0"/>
              </a:spcBef>
            </a:pPr>
            <a:r>
              <a:rPr lang="en-US" dirty="0" smtClean="0">
                <a:latin typeface="Times New Roman" pitchFamily="18" charset="0"/>
                <a:cs typeface="Times New Roman" pitchFamily="18" charset="0"/>
              </a:rPr>
              <a:t>Once the info gets to the visible layer, it is in the shape of probability distribution of the input values.</a:t>
            </a:r>
          </a:p>
          <a:p>
            <a:pPr>
              <a:lnSpc>
                <a:spcPct val="170000"/>
              </a:lnSpc>
              <a:spcBef>
                <a:spcPts val="0"/>
              </a:spcBef>
            </a:pPr>
            <a:r>
              <a:rPr lang="en-US" b="1" dirty="0" smtClean="0">
                <a:solidFill>
                  <a:srgbClr val="0000FF"/>
                </a:solidFill>
                <a:latin typeface="Times New Roman" pitchFamily="18" charset="0"/>
                <a:cs typeface="Times New Roman" pitchFamily="18" charset="0"/>
              </a:rPr>
              <a:t>Sampling the distribution, the input is reconstructed</a:t>
            </a:r>
            <a:r>
              <a:rPr lang="en-US" dirty="0" smtClean="0">
                <a:latin typeface="Times New Roman" pitchFamily="18" charset="0"/>
                <a:cs typeface="Times New Roman" pitchFamily="18" charset="0"/>
              </a:rPr>
              <a:t>.</a:t>
            </a:r>
          </a:p>
          <a:p>
            <a:pPr>
              <a:lnSpc>
                <a:spcPct val="170000"/>
              </a:lnSpc>
              <a:spcBef>
                <a:spcPts val="0"/>
              </a:spcBef>
            </a:pPr>
            <a:r>
              <a:rPr lang="en-US" dirty="0" smtClean="0">
                <a:latin typeface="Times New Roman" pitchFamily="18" charset="0"/>
                <a:cs typeface="Times New Roman" pitchFamily="18" charset="0"/>
              </a:rPr>
              <a:t>The activated neurons in the hidden layer send the results back to the visible layer where the input will be reconstructed.</a:t>
            </a:r>
          </a:p>
          <a:p>
            <a:pPr>
              <a:lnSpc>
                <a:spcPct val="170000"/>
              </a:lnSpc>
              <a:spcBef>
                <a:spcPts val="0"/>
              </a:spcBef>
            </a:pPr>
            <a:r>
              <a:rPr lang="en-US" dirty="0" smtClean="0">
                <a:latin typeface="Times New Roman" pitchFamily="18" charset="0"/>
                <a:cs typeface="Times New Roman" pitchFamily="18" charset="0"/>
              </a:rPr>
              <a:t>Backward pass is about making guesses about the probability distribution of the original input</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5220071" y="4005064"/>
            <a:ext cx="3797073" cy="285293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84976" cy="4525963"/>
          </a:xfrm>
        </p:spPr>
        <p:txBody>
          <a:bodyPr>
            <a:normAutofit fontScale="55000" lnSpcReduction="20000"/>
          </a:bodyPr>
          <a:lstStyle/>
          <a:p>
            <a:pPr>
              <a:lnSpc>
                <a:spcPct val="170000"/>
              </a:lnSpc>
              <a:spcBef>
                <a:spcPts val="0"/>
              </a:spcBef>
              <a:buNone/>
            </a:pPr>
            <a:r>
              <a:rPr lang="en-US" b="1" u="sng" dirty="0" smtClean="0">
                <a:latin typeface="Times New Roman" pitchFamily="18" charset="0"/>
                <a:cs typeface="Times New Roman" pitchFamily="18" charset="0"/>
              </a:rPr>
              <a:t>Assessing the reconstruction Quality:</a:t>
            </a:r>
          </a:p>
          <a:p>
            <a:pPr>
              <a:lnSpc>
                <a:spcPct val="170000"/>
              </a:lnSpc>
              <a:spcBef>
                <a:spcPts val="0"/>
              </a:spcBef>
            </a:pPr>
            <a:r>
              <a:rPr lang="en-US" dirty="0" smtClean="0">
                <a:latin typeface="Times New Roman" pitchFamily="18" charset="0"/>
                <a:cs typeface="Times New Roman" pitchFamily="18" charset="0"/>
              </a:rPr>
              <a:t>Assessing the quality of the reconstruction by comparing it to the original data.</a:t>
            </a:r>
          </a:p>
          <a:p>
            <a:pPr>
              <a:lnSpc>
                <a:spcPct val="170000"/>
              </a:lnSpc>
              <a:spcBef>
                <a:spcPts val="0"/>
              </a:spcBef>
            </a:pPr>
            <a:r>
              <a:rPr lang="en-US" dirty="0" smtClean="0">
                <a:latin typeface="Times New Roman" pitchFamily="18" charset="0"/>
                <a:cs typeface="Times New Roman" pitchFamily="18" charset="0"/>
              </a:rPr>
              <a:t>RBM then calculates the error and adjusts the weights and bias in order to minimize it.</a:t>
            </a:r>
          </a:p>
          <a:p>
            <a:pPr>
              <a:lnSpc>
                <a:spcPct val="170000"/>
              </a:lnSpc>
              <a:spcBef>
                <a:spcPts val="0"/>
              </a:spcBef>
            </a:pPr>
            <a:r>
              <a:rPr lang="en-US" dirty="0" smtClean="0">
                <a:latin typeface="Times New Roman" pitchFamily="18" charset="0"/>
                <a:cs typeface="Times New Roman" pitchFamily="18" charset="0"/>
              </a:rPr>
              <a:t>In each epoch,</a:t>
            </a:r>
          </a:p>
          <a:p>
            <a:pPr>
              <a:lnSpc>
                <a:spcPct val="170000"/>
              </a:lnSpc>
              <a:spcBef>
                <a:spcPts val="0"/>
              </a:spcBef>
            </a:pPr>
            <a:r>
              <a:rPr lang="en-US" dirty="0" smtClean="0">
                <a:latin typeface="Times New Roman" pitchFamily="18" charset="0"/>
                <a:cs typeface="Times New Roman" pitchFamily="18" charset="0"/>
              </a:rPr>
              <a:t>We compute the error as a sum of the squared difference between step 1 and the next step</a:t>
            </a:r>
          </a:p>
          <a:p>
            <a:pPr>
              <a:lnSpc>
                <a:spcPct val="170000"/>
              </a:lnSpc>
              <a:spcBef>
                <a:spcPts val="0"/>
              </a:spcBef>
            </a:pPr>
            <a:r>
              <a:rPr lang="en-US" dirty="0" smtClean="0">
                <a:latin typeface="Times New Roman" pitchFamily="18" charset="0"/>
                <a:cs typeface="Times New Roman" pitchFamily="18" charset="0"/>
              </a:rPr>
              <a:t>These 3 steps are repeated until the error is found sufficiently low.</a:t>
            </a:r>
          </a:p>
          <a:p>
            <a:pPr>
              <a:lnSpc>
                <a:spcPct val="170000"/>
              </a:lnSpc>
              <a:spcBef>
                <a:spcPts val="0"/>
              </a:spcBef>
            </a:pPr>
            <a:endParaRPr lang="en-US" dirty="0" smtClean="0">
              <a:latin typeface="Times New Roman" pitchFamily="18" charset="0"/>
              <a:cs typeface="Times New Roman" pitchFamily="18" charset="0"/>
            </a:endParaRPr>
          </a:p>
          <a:p>
            <a:pPr>
              <a:lnSpc>
                <a:spcPct val="170000"/>
              </a:lnSpc>
              <a:spcBef>
                <a:spcPts val="0"/>
              </a:spcBef>
            </a:pPr>
            <a:endParaRPr lang="en-US" dirty="0" smtClean="0">
              <a:latin typeface="Times New Roman" pitchFamily="18" charset="0"/>
              <a:cs typeface="Times New Roman" pitchFamily="18" charset="0"/>
            </a:endParaRPr>
          </a:p>
          <a:p>
            <a:pPr>
              <a:lnSpc>
                <a:spcPct val="170000"/>
              </a:lnSpc>
              <a:spcBef>
                <a:spcPts val="0"/>
              </a:spcBef>
            </a:pPr>
            <a:r>
              <a:rPr lang="en-US" dirty="0" smtClean="0">
                <a:latin typeface="Times New Roman" pitchFamily="18" charset="0"/>
                <a:cs typeface="Times New Roman" pitchFamily="18" charset="0"/>
              </a:rPr>
              <a:t>Epoch: when an entire dataset is passed forward and backward through the neural network only once.</a:t>
            </a: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5638800" y="4419600"/>
            <a:ext cx="3505200" cy="24384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1333</TotalTime>
  <Words>2630</Words>
  <Application>Microsoft Office PowerPoint</Application>
  <PresentationFormat>On-screen Show (4:3)</PresentationFormat>
  <Paragraphs>218</Paragraphs>
  <Slides>49</Slides>
  <Notes>1</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Unit III</vt:lpstr>
      <vt:lpstr>Unsupervised Pretrained Networks</vt:lpstr>
      <vt:lpstr>RBM</vt:lpstr>
      <vt:lpstr>Slide 4</vt:lpstr>
      <vt:lpstr>Slide 5</vt:lpstr>
      <vt:lpstr>Slide 6</vt:lpstr>
      <vt:lpstr>Slide 7</vt:lpstr>
      <vt:lpstr>Slide 8</vt:lpstr>
      <vt:lpstr>Slide 9</vt:lpstr>
      <vt:lpstr>Slide 10</vt:lpstr>
      <vt:lpstr>DBN</vt:lpstr>
      <vt:lpstr>DBN – Deep Belief Networks</vt:lpstr>
      <vt:lpstr>Slide 13</vt:lpstr>
      <vt:lpstr>Slide 14</vt:lpstr>
      <vt:lpstr>Slide 15</vt:lpstr>
      <vt:lpstr>Slide 16</vt:lpstr>
      <vt:lpstr>Slide 17</vt:lpstr>
      <vt:lpstr>Convolutional Neural Networks (CNNs)</vt:lpstr>
      <vt:lpstr>Slide 19</vt:lpstr>
      <vt:lpstr>Basics of CNN Architecture</vt:lpstr>
      <vt:lpstr>How Are CNN Used Image Classification?</vt:lpstr>
      <vt:lpstr>Slide 22</vt:lpstr>
      <vt:lpstr>Slide 23</vt:lpstr>
      <vt:lpstr>Input layer</vt:lpstr>
      <vt:lpstr>Kernel or Filter or Feature Detectors</vt:lpstr>
      <vt:lpstr>Stride</vt:lpstr>
      <vt:lpstr>Padding</vt:lpstr>
      <vt:lpstr>Slide 28</vt:lpstr>
      <vt:lpstr>Convolution Layer</vt:lpstr>
      <vt:lpstr>Slide 30</vt:lpstr>
      <vt:lpstr>With stride</vt:lpstr>
      <vt:lpstr>Slide 32</vt:lpstr>
      <vt:lpstr>Pooling Layer</vt:lpstr>
      <vt:lpstr>Pooling</vt:lpstr>
      <vt:lpstr>Flatten</vt:lpstr>
      <vt:lpstr>Fully Connected Layer</vt:lpstr>
      <vt:lpstr>Layers used to build CNN</vt:lpstr>
      <vt:lpstr>Dropout</vt:lpstr>
      <vt:lpstr>Activation Function</vt:lpstr>
      <vt:lpstr>Slide 40</vt:lpstr>
      <vt:lpstr>subsampling</vt:lpstr>
      <vt:lpstr>Slide 42</vt:lpstr>
      <vt:lpstr>3 keys concepts of CNN</vt:lpstr>
      <vt:lpstr>local receptive fields</vt:lpstr>
      <vt:lpstr>Shared weights</vt:lpstr>
      <vt:lpstr>Activation and pooling</vt:lpstr>
      <vt:lpstr>Slide 47</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III</dc:title>
  <dc:creator>Hema</dc:creator>
  <cp:lastModifiedBy>Hema</cp:lastModifiedBy>
  <cp:revision>134</cp:revision>
  <dcterms:created xsi:type="dcterms:W3CDTF">2024-08-15T23:17:28Z</dcterms:created>
  <dcterms:modified xsi:type="dcterms:W3CDTF">2024-08-27T01:51:22Z</dcterms:modified>
</cp:coreProperties>
</file>